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86" r:id="rId3"/>
    <p:sldId id="258" r:id="rId4"/>
    <p:sldId id="259" r:id="rId5"/>
    <p:sldId id="260" r:id="rId6"/>
    <p:sldId id="261" r:id="rId7"/>
    <p:sldId id="262" r:id="rId8"/>
    <p:sldId id="265" r:id="rId9"/>
    <p:sldId id="266" r:id="rId10"/>
    <p:sldId id="270" r:id="rId11"/>
    <p:sldId id="267" r:id="rId12"/>
    <p:sldId id="277" r:id="rId13"/>
    <p:sldId id="268" r:id="rId14"/>
    <p:sldId id="271" r:id="rId15"/>
    <p:sldId id="272" r:id="rId16"/>
    <p:sldId id="273" r:id="rId17"/>
    <p:sldId id="275" r:id="rId18"/>
    <p:sldId id="274" r:id="rId19"/>
    <p:sldId id="269" r:id="rId20"/>
    <p:sldId id="263" r:id="rId21"/>
    <p:sldId id="278" r:id="rId22"/>
    <p:sldId id="276" r:id="rId23"/>
    <p:sldId id="279" r:id="rId24"/>
    <p:sldId id="264" r:id="rId25"/>
    <p:sldId id="285" r:id="rId26"/>
    <p:sldId id="284" r:id="rId27"/>
    <p:sldId id="283" r:id="rId28"/>
    <p:sldId id="282" r:id="rId29"/>
    <p:sldId id="281" r:id="rId30"/>
    <p:sldId id="280"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2100" y="-5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5C7A17-F359-4077-8B33-3C2B8895E1DE}" type="datetimeFigureOut">
              <a:rPr lang="it-IT" smtClean="0"/>
              <a:t>21/02/2024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96F38B-9332-49B5-9CAE-89A65615076B}" type="slidenum">
              <a:rPr lang="it-IT" smtClean="0"/>
              <a:t>‹N›</a:t>
            </a:fld>
            <a:endParaRPr lang="it-IT"/>
          </a:p>
        </p:txBody>
      </p:sp>
    </p:spTree>
    <p:extLst>
      <p:ext uri="{BB962C8B-B14F-4D97-AF65-F5344CB8AC3E}">
        <p14:creationId xmlns:p14="http://schemas.microsoft.com/office/powerpoint/2010/main" val="227053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a:t>
            </a:fld>
            <a:endParaRPr lang="it-IT"/>
          </a:p>
        </p:txBody>
      </p:sp>
    </p:spTree>
    <p:extLst>
      <p:ext uri="{BB962C8B-B14F-4D97-AF65-F5344CB8AC3E}">
        <p14:creationId xmlns:p14="http://schemas.microsoft.com/office/powerpoint/2010/main" val="202608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10</a:t>
            </a:fld>
            <a:endParaRPr lang="it-IT"/>
          </a:p>
        </p:txBody>
      </p:sp>
    </p:spTree>
    <p:extLst>
      <p:ext uri="{BB962C8B-B14F-4D97-AF65-F5344CB8AC3E}">
        <p14:creationId xmlns:p14="http://schemas.microsoft.com/office/powerpoint/2010/main" val="318582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11</a:t>
            </a:fld>
            <a:endParaRPr lang="it-IT"/>
          </a:p>
        </p:txBody>
      </p:sp>
    </p:spTree>
    <p:extLst>
      <p:ext uri="{BB962C8B-B14F-4D97-AF65-F5344CB8AC3E}">
        <p14:creationId xmlns:p14="http://schemas.microsoft.com/office/powerpoint/2010/main" val="2280810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12</a:t>
            </a:fld>
            <a:endParaRPr lang="it-IT"/>
          </a:p>
        </p:txBody>
      </p:sp>
    </p:spTree>
    <p:extLst>
      <p:ext uri="{BB962C8B-B14F-4D97-AF65-F5344CB8AC3E}">
        <p14:creationId xmlns:p14="http://schemas.microsoft.com/office/powerpoint/2010/main" val="4281987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13</a:t>
            </a:fld>
            <a:endParaRPr lang="it-IT"/>
          </a:p>
        </p:txBody>
      </p:sp>
    </p:spTree>
    <p:extLst>
      <p:ext uri="{BB962C8B-B14F-4D97-AF65-F5344CB8AC3E}">
        <p14:creationId xmlns:p14="http://schemas.microsoft.com/office/powerpoint/2010/main" val="280139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14</a:t>
            </a:fld>
            <a:endParaRPr lang="it-IT"/>
          </a:p>
        </p:txBody>
      </p:sp>
    </p:spTree>
    <p:extLst>
      <p:ext uri="{BB962C8B-B14F-4D97-AF65-F5344CB8AC3E}">
        <p14:creationId xmlns:p14="http://schemas.microsoft.com/office/powerpoint/2010/main" val="1378406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15</a:t>
            </a:fld>
            <a:endParaRPr lang="it-IT"/>
          </a:p>
        </p:txBody>
      </p:sp>
    </p:spTree>
    <p:extLst>
      <p:ext uri="{BB962C8B-B14F-4D97-AF65-F5344CB8AC3E}">
        <p14:creationId xmlns:p14="http://schemas.microsoft.com/office/powerpoint/2010/main" val="2348417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16</a:t>
            </a:fld>
            <a:endParaRPr lang="it-IT"/>
          </a:p>
        </p:txBody>
      </p:sp>
    </p:spTree>
    <p:extLst>
      <p:ext uri="{BB962C8B-B14F-4D97-AF65-F5344CB8AC3E}">
        <p14:creationId xmlns:p14="http://schemas.microsoft.com/office/powerpoint/2010/main" val="383290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17</a:t>
            </a:fld>
            <a:endParaRPr lang="it-IT"/>
          </a:p>
        </p:txBody>
      </p:sp>
    </p:spTree>
    <p:extLst>
      <p:ext uri="{BB962C8B-B14F-4D97-AF65-F5344CB8AC3E}">
        <p14:creationId xmlns:p14="http://schemas.microsoft.com/office/powerpoint/2010/main" val="3223311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18</a:t>
            </a:fld>
            <a:endParaRPr lang="it-IT"/>
          </a:p>
        </p:txBody>
      </p:sp>
    </p:spTree>
    <p:extLst>
      <p:ext uri="{BB962C8B-B14F-4D97-AF65-F5344CB8AC3E}">
        <p14:creationId xmlns:p14="http://schemas.microsoft.com/office/powerpoint/2010/main" val="1531680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19</a:t>
            </a:fld>
            <a:endParaRPr lang="it-IT"/>
          </a:p>
        </p:txBody>
      </p:sp>
    </p:spTree>
    <p:extLst>
      <p:ext uri="{BB962C8B-B14F-4D97-AF65-F5344CB8AC3E}">
        <p14:creationId xmlns:p14="http://schemas.microsoft.com/office/powerpoint/2010/main" val="339116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963781D-ECAA-44AD-8270-30DC2501D2DA}" type="slidenum">
              <a:rPr lang="it-IT" smtClean="0"/>
              <a:t>2</a:t>
            </a:fld>
            <a:endParaRPr lang="it-IT"/>
          </a:p>
        </p:txBody>
      </p:sp>
    </p:spTree>
    <p:extLst>
      <p:ext uri="{BB962C8B-B14F-4D97-AF65-F5344CB8AC3E}">
        <p14:creationId xmlns:p14="http://schemas.microsoft.com/office/powerpoint/2010/main" val="2040743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20</a:t>
            </a:fld>
            <a:endParaRPr lang="it-IT"/>
          </a:p>
        </p:txBody>
      </p:sp>
    </p:spTree>
    <p:extLst>
      <p:ext uri="{BB962C8B-B14F-4D97-AF65-F5344CB8AC3E}">
        <p14:creationId xmlns:p14="http://schemas.microsoft.com/office/powerpoint/2010/main" val="149232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21</a:t>
            </a:fld>
            <a:endParaRPr lang="it-IT"/>
          </a:p>
        </p:txBody>
      </p:sp>
    </p:spTree>
    <p:extLst>
      <p:ext uri="{BB962C8B-B14F-4D97-AF65-F5344CB8AC3E}">
        <p14:creationId xmlns:p14="http://schemas.microsoft.com/office/powerpoint/2010/main" val="165788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22</a:t>
            </a:fld>
            <a:endParaRPr lang="it-IT"/>
          </a:p>
        </p:txBody>
      </p:sp>
    </p:spTree>
    <p:extLst>
      <p:ext uri="{BB962C8B-B14F-4D97-AF65-F5344CB8AC3E}">
        <p14:creationId xmlns:p14="http://schemas.microsoft.com/office/powerpoint/2010/main" val="3759909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23</a:t>
            </a:fld>
            <a:endParaRPr lang="it-IT"/>
          </a:p>
        </p:txBody>
      </p:sp>
    </p:spTree>
    <p:extLst>
      <p:ext uri="{BB962C8B-B14F-4D97-AF65-F5344CB8AC3E}">
        <p14:creationId xmlns:p14="http://schemas.microsoft.com/office/powerpoint/2010/main" val="3471555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24</a:t>
            </a:fld>
            <a:endParaRPr lang="it-IT"/>
          </a:p>
        </p:txBody>
      </p:sp>
    </p:spTree>
    <p:extLst>
      <p:ext uri="{BB962C8B-B14F-4D97-AF65-F5344CB8AC3E}">
        <p14:creationId xmlns:p14="http://schemas.microsoft.com/office/powerpoint/2010/main" val="3238299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963781D-ECAA-44AD-8270-30DC2501D2DA}" type="slidenum">
              <a:rPr lang="it-IT" smtClean="0"/>
              <a:t>25</a:t>
            </a:fld>
            <a:endParaRPr lang="it-IT"/>
          </a:p>
        </p:txBody>
      </p:sp>
    </p:spTree>
    <p:extLst>
      <p:ext uri="{BB962C8B-B14F-4D97-AF65-F5344CB8AC3E}">
        <p14:creationId xmlns:p14="http://schemas.microsoft.com/office/powerpoint/2010/main" val="2040743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963781D-ECAA-44AD-8270-30DC2501D2DA}" type="slidenum">
              <a:rPr lang="it-IT" smtClean="0"/>
              <a:t>26</a:t>
            </a:fld>
            <a:endParaRPr lang="it-IT"/>
          </a:p>
        </p:txBody>
      </p:sp>
    </p:spTree>
    <p:extLst>
      <p:ext uri="{BB962C8B-B14F-4D97-AF65-F5344CB8AC3E}">
        <p14:creationId xmlns:p14="http://schemas.microsoft.com/office/powerpoint/2010/main" val="2040743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963781D-ECAA-44AD-8270-30DC2501D2DA}" type="slidenum">
              <a:rPr lang="it-IT" smtClean="0"/>
              <a:t>27</a:t>
            </a:fld>
            <a:endParaRPr lang="it-IT"/>
          </a:p>
        </p:txBody>
      </p:sp>
    </p:spTree>
    <p:extLst>
      <p:ext uri="{BB962C8B-B14F-4D97-AF65-F5344CB8AC3E}">
        <p14:creationId xmlns:p14="http://schemas.microsoft.com/office/powerpoint/2010/main" val="2040743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963781D-ECAA-44AD-8270-30DC2501D2DA}" type="slidenum">
              <a:rPr lang="it-IT" smtClean="0"/>
              <a:t>28</a:t>
            </a:fld>
            <a:endParaRPr lang="it-IT"/>
          </a:p>
        </p:txBody>
      </p:sp>
    </p:spTree>
    <p:extLst>
      <p:ext uri="{BB962C8B-B14F-4D97-AF65-F5344CB8AC3E}">
        <p14:creationId xmlns:p14="http://schemas.microsoft.com/office/powerpoint/2010/main" val="2040743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963781D-ECAA-44AD-8270-30DC2501D2DA}" type="slidenum">
              <a:rPr lang="it-IT" smtClean="0"/>
              <a:t>29</a:t>
            </a:fld>
            <a:endParaRPr lang="it-IT"/>
          </a:p>
        </p:txBody>
      </p:sp>
    </p:spTree>
    <p:extLst>
      <p:ext uri="{BB962C8B-B14F-4D97-AF65-F5344CB8AC3E}">
        <p14:creationId xmlns:p14="http://schemas.microsoft.com/office/powerpoint/2010/main" val="204074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3</a:t>
            </a:fld>
            <a:endParaRPr lang="it-IT"/>
          </a:p>
        </p:txBody>
      </p:sp>
    </p:spTree>
    <p:extLst>
      <p:ext uri="{BB962C8B-B14F-4D97-AF65-F5344CB8AC3E}">
        <p14:creationId xmlns:p14="http://schemas.microsoft.com/office/powerpoint/2010/main" val="1279819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963781D-ECAA-44AD-8270-30DC2501D2DA}" type="slidenum">
              <a:rPr lang="it-IT" smtClean="0"/>
              <a:t>30</a:t>
            </a:fld>
            <a:endParaRPr lang="it-IT"/>
          </a:p>
        </p:txBody>
      </p:sp>
    </p:spTree>
    <p:extLst>
      <p:ext uri="{BB962C8B-B14F-4D97-AF65-F5344CB8AC3E}">
        <p14:creationId xmlns:p14="http://schemas.microsoft.com/office/powerpoint/2010/main" val="204074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4</a:t>
            </a:fld>
            <a:endParaRPr lang="it-IT"/>
          </a:p>
        </p:txBody>
      </p:sp>
    </p:spTree>
    <p:extLst>
      <p:ext uri="{BB962C8B-B14F-4D97-AF65-F5344CB8AC3E}">
        <p14:creationId xmlns:p14="http://schemas.microsoft.com/office/powerpoint/2010/main" val="420928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5</a:t>
            </a:fld>
            <a:endParaRPr lang="it-IT"/>
          </a:p>
        </p:txBody>
      </p:sp>
    </p:spTree>
    <p:extLst>
      <p:ext uri="{BB962C8B-B14F-4D97-AF65-F5344CB8AC3E}">
        <p14:creationId xmlns:p14="http://schemas.microsoft.com/office/powerpoint/2010/main" val="290445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6</a:t>
            </a:fld>
            <a:endParaRPr lang="it-IT"/>
          </a:p>
        </p:txBody>
      </p:sp>
    </p:spTree>
    <p:extLst>
      <p:ext uri="{BB962C8B-B14F-4D97-AF65-F5344CB8AC3E}">
        <p14:creationId xmlns:p14="http://schemas.microsoft.com/office/powerpoint/2010/main" val="411409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7</a:t>
            </a:fld>
            <a:endParaRPr lang="it-IT"/>
          </a:p>
        </p:txBody>
      </p:sp>
    </p:spTree>
    <p:extLst>
      <p:ext uri="{BB962C8B-B14F-4D97-AF65-F5344CB8AC3E}">
        <p14:creationId xmlns:p14="http://schemas.microsoft.com/office/powerpoint/2010/main" val="428599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8</a:t>
            </a:fld>
            <a:endParaRPr lang="it-IT"/>
          </a:p>
        </p:txBody>
      </p:sp>
    </p:spTree>
    <p:extLst>
      <p:ext uri="{BB962C8B-B14F-4D97-AF65-F5344CB8AC3E}">
        <p14:creationId xmlns:p14="http://schemas.microsoft.com/office/powerpoint/2010/main" val="1041198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96F38B-9332-49B5-9CAE-89A65615076B}" type="slidenum">
              <a:rPr lang="it-IT" smtClean="0"/>
              <a:t>9</a:t>
            </a:fld>
            <a:endParaRPr lang="it-IT"/>
          </a:p>
        </p:txBody>
      </p:sp>
    </p:spTree>
    <p:extLst>
      <p:ext uri="{BB962C8B-B14F-4D97-AF65-F5344CB8AC3E}">
        <p14:creationId xmlns:p14="http://schemas.microsoft.com/office/powerpoint/2010/main" val="252273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5540B37-D2D9-402F-B109-D0666A08362D}"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2365268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540B37-D2D9-402F-B109-D0666A08362D}"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41093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540B37-D2D9-402F-B109-D0666A08362D}"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3258419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5540B37-D2D9-402F-B109-D0666A08362D}"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348801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5540B37-D2D9-402F-B109-D0666A08362D}"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413217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5540B37-D2D9-402F-B109-D0666A08362D}" type="datetimeFigureOut">
              <a:rPr lang="it-IT" smtClean="0"/>
              <a:t>21/02/2024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249725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5540B37-D2D9-402F-B109-D0666A08362D}" type="datetimeFigureOut">
              <a:rPr lang="it-IT" smtClean="0"/>
              <a:t>21/02/2024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52062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5540B37-D2D9-402F-B109-D0666A08362D}" type="datetimeFigureOut">
              <a:rPr lang="it-IT" smtClean="0"/>
              <a:t>21/02/2024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283047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5540B37-D2D9-402F-B109-D0666A08362D}" type="datetimeFigureOut">
              <a:rPr lang="it-IT" smtClean="0"/>
              <a:t>21/02/2024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314575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540B37-D2D9-402F-B109-D0666A08362D}" type="datetimeFigureOut">
              <a:rPr lang="it-IT" smtClean="0"/>
              <a:t>21/02/2024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424851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5540B37-D2D9-402F-B109-D0666A08362D}" type="datetimeFigureOut">
              <a:rPr lang="it-IT" smtClean="0"/>
              <a:t>21/02/2024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7B9C9F-8A96-4915-9262-DB4E340ED9DF}" type="slidenum">
              <a:rPr lang="it-IT" smtClean="0"/>
              <a:t>‹N›</a:t>
            </a:fld>
            <a:endParaRPr lang="it-IT"/>
          </a:p>
        </p:txBody>
      </p:sp>
    </p:spTree>
    <p:extLst>
      <p:ext uri="{BB962C8B-B14F-4D97-AF65-F5344CB8AC3E}">
        <p14:creationId xmlns:p14="http://schemas.microsoft.com/office/powerpoint/2010/main" val="84859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54000">
              <a:srgbClr val="0A128C"/>
            </a:gs>
            <a:gs pos="78000">
              <a:srgbClr val="181CC7"/>
            </a:gs>
            <a:gs pos="96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40B37-D2D9-402F-B109-D0666A08362D}" type="datetimeFigureOut">
              <a:rPr lang="it-IT" smtClean="0"/>
              <a:t>21/02/2024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B9C9F-8A96-4915-9262-DB4E340ED9DF}" type="slidenum">
              <a:rPr lang="it-IT" smtClean="0"/>
              <a:t>‹N›</a:t>
            </a:fld>
            <a:endParaRPr lang="it-IT"/>
          </a:p>
        </p:txBody>
      </p:sp>
    </p:spTree>
    <p:extLst>
      <p:ext uri="{BB962C8B-B14F-4D97-AF65-F5344CB8AC3E}">
        <p14:creationId xmlns:p14="http://schemas.microsoft.com/office/powerpoint/2010/main" val="2701318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977426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0"/>
            <a:ext cx="5544616" cy="683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33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648" y="1"/>
            <a:ext cx="54997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33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
            <a:ext cx="4738489" cy="69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281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410"/>
            <a:ext cx="5616624" cy="682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62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149" y="0"/>
            <a:ext cx="55941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202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
            <a:ext cx="56496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99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8458"/>
            <a:ext cx="5616624" cy="68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996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616624" cy="691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78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9216"/>
            <a:ext cx="5688632" cy="686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82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0"/>
            <a:ext cx="549453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37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116632"/>
            <a:ext cx="8928992" cy="7201972"/>
          </a:xfrm>
          <a:prstGeom prst="rect">
            <a:avLst/>
          </a:prstGeom>
        </p:spPr>
        <p:txBody>
          <a:bodyPr wrap="square">
            <a:spAutoFit/>
          </a:bodyPr>
          <a:lstStyle/>
          <a:p>
            <a:pPr algn="ctr"/>
            <a:r>
              <a:rPr lang="it-IT" sz="3500" dirty="0">
                <a:solidFill>
                  <a:srgbClr val="FFFF00"/>
                </a:solidFill>
                <a:effectLst>
                  <a:outerShdw blurRad="38100" dist="38100" dir="2700000" algn="tl">
                    <a:srgbClr val="000000">
                      <a:alpha val="43137"/>
                    </a:srgbClr>
                  </a:outerShdw>
                </a:effectLst>
                <a:latin typeface="AR CENA" pitchFamily="2" charset="0"/>
              </a:rPr>
              <a:t>Vieni Santo Spirito di Dio</a:t>
            </a:r>
            <a:r>
              <a:rPr lang="it-IT" sz="3500" dirty="0" smtClean="0">
                <a:solidFill>
                  <a:srgbClr val="FFFF00"/>
                </a:solidFill>
                <a:effectLst>
                  <a:outerShdw blurRad="38100" dist="38100" dir="2700000" algn="tl">
                    <a:srgbClr val="000000">
                      <a:alpha val="43137"/>
                    </a:srgbClr>
                  </a:outerShdw>
                </a:effectLst>
                <a:latin typeface="AR CENA" pitchFamily="2" charset="0"/>
              </a:rPr>
              <a:t>, </a:t>
            </a:r>
          </a:p>
          <a:p>
            <a:pPr algn="ctr"/>
            <a:r>
              <a:rPr lang="it-IT" sz="3500" dirty="0" smtClean="0">
                <a:solidFill>
                  <a:srgbClr val="FFFF00"/>
                </a:solidFill>
                <a:effectLst>
                  <a:outerShdw blurRad="38100" dist="38100" dir="2700000" algn="tl">
                    <a:srgbClr val="000000">
                      <a:alpha val="43137"/>
                    </a:srgbClr>
                  </a:outerShdw>
                </a:effectLst>
                <a:latin typeface="AR CENA" pitchFamily="2" charset="0"/>
              </a:rPr>
              <a:t>come </a:t>
            </a:r>
            <a:r>
              <a:rPr lang="it-IT" sz="3500" dirty="0">
                <a:solidFill>
                  <a:srgbClr val="FFFF00"/>
                </a:solidFill>
                <a:effectLst>
                  <a:outerShdw blurRad="38100" dist="38100" dir="2700000" algn="tl">
                    <a:srgbClr val="000000">
                      <a:alpha val="43137"/>
                    </a:srgbClr>
                  </a:outerShdw>
                </a:effectLst>
                <a:latin typeface="AR CENA" pitchFamily="2" charset="0"/>
              </a:rPr>
              <a:t>vento </a:t>
            </a:r>
            <a:r>
              <a:rPr lang="it-IT" sz="3500" dirty="0" smtClean="0">
                <a:solidFill>
                  <a:srgbClr val="FFFF00"/>
                </a:solidFill>
                <a:effectLst>
                  <a:outerShdw blurRad="38100" dist="38100" dir="2700000" algn="tl">
                    <a:srgbClr val="000000">
                      <a:alpha val="43137"/>
                    </a:srgbClr>
                  </a:outerShdw>
                </a:effectLst>
                <a:latin typeface="AR CENA" pitchFamily="2" charset="0"/>
              </a:rPr>
              <a:t>soffia </a:t>
            </a:r>
            <a:r>
              <a:rPr lang="it-IT" sz="3500" dirty="0">
                <a:solidFill>
                  <a:srgbClr val="FFFF00"/>
                </a:solidFill>
                <a:effectLst>
                  <a:outerShdw blurRad="38100" dist="38100" dir="2700000" algn="tl">
                    <a:srgbClr val="000000">
                      <a:alpha val="43137"/>
                    </a:srgbClr>
                  </a:outerShdw>
                </a:effectLst>
                <a:latin typeface="AR CENA" pitchFamily="2" charset="0"/>
              </a:rPr>
              <a:t>sulla Chiesa!</a:t>
            </a:r>
            <a:br>
              <a:rPr lang="it-IT" sz="3500" dirty="0">
                <a:solidFill>
                  <a:srgbClr val="FFFF00"/>
                </a:solidFill>
                <a:effectLst>
                  <a:outerShdw blurRad="38100" dist="38100" dir="2700000" algn="tl">
                    <a:srgbClr val="000000">
                      <a:alpha val="43137"/>
                    </a:srgbClr>
                  </a:outerShdw>
                </a:effectLst>
                <a:latin typeface="AR CENA" pitchFamily="2" charset="0"/>
              </a:rPr>
            </a:br>
            <a:r>
              <a:rPr lang="it-IT" sz="3500" dirty="0">
                <a:solidFill>
                  <a:srgbClr val="FFFF00"/>
                </a:solidFill>
                <a:effectLst>
                  <a:outerShdw blurRad="38100" dist="38100" dir="2700000" algn="tl">
                    <a:srgbClr val="000000">
                      <a:alpha val="43137"/>
                    </a:srgbClr>
                  </a:outerShdw>
                </a:effectLst>
                <a:latin typeface="AR CENA" pitchFamily="2" charset="0"/>
              </a:rPr>
              <a:t>Vieni come fuoco, ardi in </a:t>
            </a:r>
            <a:r>
              <a:rPr lang="it-IT" sz="3500" dirty="0" smtClean="0">
                <a:solidFill>
                  <a:srgbClr val="FFFF00"/>
                </a:solidFill>
                <a:effectLst>
                  <a:outerShdw blurRad="38100" dist="38100" dir="2700000" algn="tl">
                    <a:srgbClr val="000000">
                      <a:alpha val="43137"/>
                    </a:srgbClr>
                  </a:outerShdw>
                </a:effectLst>
                <a:latin typeface="AR CENA" pitchFamily="2" charset="0"/>
              </a:rPr>
              <a:t>noi </a:t>
            </a:r>
          </a:p>
          <a:p>
            <a:pPr algn="ctr"/>
            <a:r>
              <a:rPr lang="it-IT" sz="3500" dirty="0" smtClean="0">
                <a:solidFill>
                  <a:srgbClr val="FFFF00"/>
                </a:solidFill>
                <a:effectLst>
                  <a:outerShdw blurRad="38100" dist="38100" dir="2700000" algn="tl">
                    <a:srgbClr val="000000">
                      <a:alpha val="43137"/>
                    </a:srgbClr>
                  </a:outerShdw>
                </a:effectLst>
                <a:latin typeface="AR CENA" pitchFamily="2" charset="0"/>
              </a:rPr>
              <a:t>e </a:t>
            </a:r>
            <a:r>
              <a:rPr lang="it-IT" sz="3500" dirty="0">
                <a:solidFill>
                  <a:srgbClr val="FFFF00"/>
                </a:solidFill>
                <a:effectLst>
                  <a:outerShdw blurRad="38100" dist="38100" dir="2700000" algn="tl">
                    <a:srgbClr val="000000">
                      <a:alpha val="43137"/>
                    </a:srgbClr>
                  </a:outerShdw>
                </a:effectLst>
                <a:latin typeface="AR CENA" pitchFamily="2" charset="0"/>
              </a:rPr>
              <a:t>con te saremo </a:t>
            </a:r>
            <a:r>
              <a:rPr lang="it-IT" sz="3500" dirty="0" smtClean="0">
                <a:solidFill>
                  <a:srgbClr val="FFFF00"/>
                </a:solidFill>
                <a:effectLst>
                  <a:outerShdw blurRad="38100" dist="38100" dir="2700000" algn="tl">
                    <a:srgbClr val="000000">
                      <a:alpha val="43137"/>
                    </a:srgbClr>
                  </a:outerShdw>
                </a:effectLst>
                <a:latin typeface="AR CENA" pitchFamily="2" charset="0"/>
              </a:rPr>
              <a:t>veri </a:t>
            </a:r>
            <a:r>
              <a:rPr lang="it-IT" sz="3500" dirty="0">
                <a:solidFill>
                  <a:srgbClr val="FFFF00"/>
                </a:solidFill>
                <a:effectLst>
                  <a:outerShdw blurRad="38100" dist="38100" dir="2700000" algn="tl">
                    <a:srgbClr val="000000">
                      <a:alpha val="43137"/>
                    </a:srgbClr>
                  </a:outerShdw>
                </a:effectLst>
                <a:latin typeface="AR CENA" pitchFamily="2" charset="0"/>
              </a:rPr>
              <a:t>testimoni di Gesù.</a:t>
            </a:r>
          </a:p>
          <a:p>
            <a:pPr>
              <a:lnSpc>
                <a:spcPts val="1300"/>
              </a:lnSpc>
            </a:pPr>
            <a:r>
              <a:rPr lang="it-IT" dirty="0">
                <a:solidFill>
                  <a:srgbClr val="FFFF00"/>
                </a:solidFill>
                <a:latin typeface="AR CENA" pitchFamily="2" charset="0"/>
              </a:rPr>
              <a:t> </a:t>
            </a:r>
          </a:p>
          <a:p>
            <a:pPr algn="ctr"/>
            <a:r>
              <a:rPr lang="it-IT" sz="2600" b="1" dirty="0">
                <a:solidFill>
                  <a:schemeClr val="bg1"/>
                </a:solidFill>
                <a:latin typeface="AR CENA" pitchFamily="2" charset="0"/>
              </a:rPr>
              <a:t>Sei</a:t>
            </a:r>
            <a:r>
              <a:rPr lang="it-IT" sz="2600" dirty="0">
                <a:solidFill>
                  <a:schemeClr val="bg1"/>
                </a:solidFill>
                <a:latin typeface="AR CENA" pitchFamily="2" charset="0"/>
              </a:rPr>
              <a:t> vento: spazza il </a:t>
            </a:r>
            <a:r>
              <a:rPr lang="it-IT" sz="2600" dirty="0" smtClean="0">
                <a:solidFill>
                  <a:schemeClr val="bg1"/>
                </a:solidFill>
                <a:latin typeface="AR CENA" pitchFamily="2" charset="0"/>
              </a:rPr>
              <a:t>cielo dalle </a:t>
            </a:r>
            <a:r>
              <a:rPr lang="it-IT" sz="2600" dirty="0">
                <a:solidFill>
                  <a:schemeClr val="bg1"/>
                </a:solidFill>
                <a:latin typeface="AR CENA" pitchFamily="2" charset="0"/>
              </a:rPr>
              <a:t>nubi del timore</a:t>
            </a:r>
            <a:r>
              <a:rPr lang="it-IT" sz="2600" dirty="0" smtClean="0">
                <a:solidFill>
                  <a:schemeClr val="bg1"/>
                </a:solidFill>
                <a:latin typeface="AR CENA" pitchFamily="2" charset="0"/>
              </a:rPr>
              <a:t>; sei </a:t>
            </a:r>
            <a:r>
              <a:rPr lang="it-IT" sz="2600" dirty="0">
                <a:solidFill>
                  <a:schemeClr val="bg1"/>
                </a:solidFill>
                <a:latin typeface="AR CENA" pitchFamily="2" charset="0"/>
              </a:rPr>
              <a:t>fuoco: </a:t>
            </a:r>
            <a:r>
              <a:rPr lang="it-IT" sz="2600" dirty="0" smtClean="0">
                <a:solidFill>
                  <a:schemeClr val="bg1"/>
                </a:solidFill>
                <a:latin typeface="AR CENA" pitchFamily="2" charset="0"/>
              </a:rPr>
              <a:t>sciogli </a:t>
            </a:r>
            <a:r>
              <a:rPr lang="it-IT" sz="2600" dirty="0">
                <a:solidFill>
                  <a:schemeClr val="bg1"/>
                </a:solidFill>
                <a:latin typeface="AR CENA" pitchFamily="2" charset="0"/>
              </a:rPr>
              <a:t>il </a:t>
            </a:r>
            <a:r>
              <a:rPr lang="it-IT" sz="2600" dirty="0" smtClean="0">
                <a:solidFill>
                  <a:schemeClr val="bg1"/>
                </a:solidFill>
                <a:latin typeface="AR CENA" pitchFamily="2" charset="0"/>
              </a:rPr>
              <a:t>gelo </a:t>
            </a:r>
          </a:p>
          <a:p>
            <a:pPr algn="ctr"/>
            <a:r>
              <a:rPr lang="it-IT" sz="2600" dirty="0" smtClean="0">
                <a:solidFill>
                  <a:schemeClr val="bg1"/>
                </a:solidFill>
                <a:latin typeface="AR CENA" pitchFamily="2" charset="0"/>
              </a:rPr>
              <a:t>e </a:t>
            </a:r>
            <a:r>
              <a:rPr lang="it-IT" sz="2600" dirty="0">
                <a:solidFill>
                  <a:schemeClr val="bg1"/>
                </a:solidFill>
                <a:latin typeface="AR CENA" pitchFamily="2" charset="0"/>
              </a:rPr>
              <a:t>accendi in nostro </a:t>
            </a:r>
            <a:r>
              <a:rPr lang="it-IT" sz="2600" dirty="0" smtClean="0">
                <a:solidFill>
                  <a:schemeClr val="bg1"/>
                </a:solidFill>
                <a:latin typeface="AR CENA" pitchFamily="2" charset="0"/>
              </a:rPr>
              <a:t>ardore. Spirito </a:t>
            </a:r>
            <a:r>
              <a:rPr lang="it-IT" sz="2600" dirty="0">
                <a:solidFill>
                  <a:schemeClr val="bg1"/>
                </a:solidFill>
                <a:latin typeface="AR CENA" pitchFamily="2" charset="0"/>
              </a:rPr>
              <a:t>creatore, scendi su di noi! </a:t>
            </a:r>
          </a:p>
          <a:p>
            <a:pPr algn="ctr"/>
            <a:r>
              <a:rPr lang="it-IT" sz="2600" dirty="0">
                <a:solidFill>
                  <a:schemeClr val="bg1"/>
                </a:solidFill>
                <a:latin typeface="AR CENA" pitchFamily="2" charset="0"/>
              </a:rPr>
              <a:t> </a:t>
            </a:r>
          </a:p>
          <a:p>
            <a:pPr algn="ctr"/>
            <a:r>
              <a:rPr lang="it-IT" sz="2600" b="1" dirty="0">
                <a:solidFill>
                  <a:schemeClr val="bg1"/>
                </a:solidFill>
                <a:latin typeface="AR CENA" pitchFamily="2" charset="0"/>
              </a:rPr>
              <a:t>Tu</a:t>
            </a:r>
            <a:r>
              <a:rPr lang="it-IT" sz="2600" dirty="0">
                <a:solidFill>
                  <a:schemeClr val="bg1"/>
                </a:solidFill>
                <a:latin typeface="AR CENA" pitchFamily="2" charset="0"/>
              </a:rPr>
              <a:t> bruci tutti i </a:t>
            </a:r>
            <a:r>
              <a:rPr lang="it-IT" sz="2600" dirty="0" smtClean="0">
                <a:solidFill>
                  <a:schemeClr val="bg1"/>
                </a:solidFill>
                <a:latin typeface="AR CENA" pitchFamily="2" charset="0"/>
              </a:rPr>
              <a:t>semi di </a:t>
            </a:r>
            <a:r>
              <a:rPr lang="it-IT" sz="2600" dirty="0">
                <a:solidFill>
                  <a:schemeClr val="bg1"/>
                </a:solidFill>
                <a:latin typeface="AR CENA" pitchFamily="2" charset="0"/>
              </a:rPr>
              <a:t>morte e di peccato</a:t>
            </a:r>
            <a:r>
              <a:rPr lang="it-IT" sz="2600" dirty="0" smtClean="0">
                <a:solidFill>
                  <a:schemeClr val="bg1"/>
                </a:solidFill>
                <a:latin typeface="AR CENA" pitchFamily="2" charset="0"/>
              </a:rPr>
              <a:t>; tu </a:t>
            </a:r>
            <a:r>
              <a:rPr lang="it-IT" sz="2600" dirty="0">
                <a:solidFill>
                  <a:schemeClr val="bg1"/>
                </a:solidFill>
                <a:latin typeface="AR CENA" pitchFamily="2" charset="0"/>
              </a:rPr>
              <a:t>scuoti le </a:t>
            </a:r>
            <a:r>
              <a:rPr lang="it-IT" sz="2600" dirty="0" smtClean="0">
                <a:solidFill>
                  <a:schemeClr val="bg1"/>
                </a:solidFill>
                <a:latin typeface="AR CENA" pitchFamily="2" charset="0"/>
              </a:rPr>
              <a:t>certezze</a:t>
            </a:r>
          </a:p>
          <a:p>
            <a:pPr algn="ctr"/>
            <a:r>
              <a:rPr lang="it-IT" sz="2600" dirty="0" smtClean="0">
                <a:solidFill>
                  <a:schemeClr val="bg1"/>
                </a:solidFill>
                <a:latin typeface="AR CENA" pitchFamily="2" charset="0"/>
              </a:rPr>
              <a:t>che </a:t>
            </a:r>
            <a:r>
              <a:rPr lang="it-IT" sz="2600" dirty="0">
                <a:solidFill>
                  <a:schemeClr val="bg1"/>
                </a:solidFill>
                <a:latin typeface="AR CENA" pitchFamily="2" charset="0"/>
              </a:rPr>
              <a:t>ingannano la </a:t>
            </a:r>
            <a:r>
              <a:rPr lang="it-IT" sz="2600" dirty="0" smtClean="0">
                <a:solidFill>
                  <a:schemeClr val="bg1"/>
                </a:solidFill>
                <a:latin typeface="AR CENA" pitchFamily="2" charset="0"/>
              </a:rPr>
              <a:t>vita. Fonte </a:t>
            </a:r>
            <a:r>
              <a:rPr lang="it-IT" sz="2600" dirty="0">
                <a:solidFill>
                  <a:schemeClr val="bg1"/>
                </a:solidFill>
                <a:latin typeface="AR CENA" pitchFamily="2" charset="0"/>
              </a:rPr>
              <a:t>di sapienza, scendi su di noi! </a:t>
            </a:r>
          </a:p>
          <a:p>
            <a:pPr algn="ctr"/>
            <a:r>
              <a:rPr lang="it-IT" sz="2600" dirty="0">
                <a:solidFill>
                  <a:schemeClr val="bg1"/>
                </a:solidFill>
                <a:latin typeface="AR CENA" pitchFamily="2" charset="0"/>
              </a:rPr>
              <a:t> </a:t>
            </a:r>
          </a:p>
          <a:p>
            <a:pPr algn="ctr"/>
            <a:r>
              <a:rPr lang="it-IT" sz="2600" b="1" dirty="0">
                <a:solidFill>
                  <a:schemeClr val="bg1"/>
                </a:solidFill>
                <a:latin typeface="AR CENA" pitchFamily="2" charset="0"/>
              </a:rPr>
              <a:t>Tu</a:t>
            </a:r>
            <a:r>
              <a:rPr lang="it-IT" sz="2600" dirty="0">
                <a:solidFill>
                  <a:schemeClr val="bg1"/>
                </a:solidFill>
                <a:latin typeface="AR CENA" pitchFamily="2" charset="0"/>
              </a:rPr>
              <a:t> sei coraggio e </a:t>
            </a:r>
            <a:r>
              <a:rPr lang="it-IT" sz="2600" dirty="0" smtClean="0">
                <a:solidFill>
                  <a:schemeClr val="bg1"/>
                </a:solidFill>
                <a:latin typeface="AR CENA" pitchFamily="2" charset="0"/>
              </a:rPr>
              <a:t>forza nelle </a:t>
            </a:r>
            <a:r>
              <a:rPr lang="it-IT" sz="2600" dirty="0">
                <a:solidFill>
                  <a:schemeClr val="bg1"/>
                </a:solidFill>
                <a:latin typeface="AR CENA" pitchFamily="2" charset="0"/>
              </a:rPr>
              <a:t>lotte della vita</a:t>
            </a:r>
            <a:r>
              <a:rPr lang="it-IT" sz="2600" dirty="0" smtClean="0">
                <a:solidFill>
                  <a:schemeClr val="bg1"/>
                </a:solidFill>
                <a:latin typeface="AR CENA" pitchFamily="2" charset="0"/>
              </a:rPr>
              <a:t>; tu </a:t>
            </a:r>
            <a:r>
              <a:rPr lang="it-IT" sz="2600" dirty="0">
                <a:solidFill>
                  <a:schemeClr val="bg1"/>
                </a:solidFill>
                <a:latin typeface="AR CENA" pitchFamily="2" charset="0"/>
              </a:rPr>
              <a:t>sei l'amore vero</a:t>
            </a:r>
            <a:r>
              <a:rPr lang="it-IT" sz="2600" dirty="0" smtClean="0">
                <a:solidFill>
                  <a:schemeClr val="bg1"/>
                </a:solidFill>
                <a:latin typeface="AR CENA" pitchFamily="2" charset="0"/>
              </a:rPr>
              <a:t>, </a:t>
            </a:r>
          </a:p>
          <a:p>
            <a:pPr algn="ctr"/>
            <a:r>
              <a:rPr lang="it-IT" sz="2600" dirty="0" smtClean="0">
                <a:solidFill>
                  <a:schemeClr val="bg1"/>
                </a:solidFill>
                <a:latin typeface="AR CENA" pitchFamily="2" charset="0"/>
              </a:rPr>
              <a:t>sostegno </a:t>
            </a:r>
            <a:r>
              <a:rPr lang="it-IT" sz="2600" dirty="0">
                <a:solidFill>
                  <a:schemeClr val="bg1"/>
                </a:solidFill>
                <a:latin typeface="AR CENA" pitchFamily="2" charset="0"/>
              </a:rPr>
              <a:t>nella </a:t>
            </a:r>
            <a:r>
              <a:rPr lang="it-IT" sz="2600" dirty="0" smtClean="0">
                <a:solidFill>
                  <a:schemeClr val="bg1"/>
                </a:solidFill>
                <a:latin typeface="AR CENA" pitchFamily="2" charset="0"/>
              </a:rPr>
              <a:t>prova. Spirito </a:t>
            </a:r>
            <a:r>
              <a:rPr lang="it-IT" sz="2600" dirty="0">
                <a:solidFill>
                  <a:schemeClr val="bg1"/>
                </a:solidFill>
                <a:latin typeface="AR CENA" pitchFamily="2" charset="0"/>
              </a:rPr>
              <a:t>d'amore, scendi su di noi. </a:t>
            </a:r>
          </a:p>
          <a:p>
            <a:pPr algn="ctr"/>
            <a:r>
              <a:rPr lang="it-IT" sz="2600" dirty="0">
                <a:solidFill>
                  <a:schemeClr val="bg1"/>
                </a:solidFill>
                <a:latin typeface="AR CENA" pitchFamily="2" charset="0"/>
              </a:rPr>
              <a:t> </a:t>
            </a:r>
          </a:p>
          <a:p>
            <a:pPr algn="ctr"/>
            <a:r>
              <a:rPr lang="it-IT" sz="2600" b="1" dirty="0">
                <a:solidFill>
                  <a:schemeClr val="bg1"/>
                </a:solidFill>
                <a:latin typeface="AR CENA" pitchFamily="2" charset="0"/>
              </a:rPr>
              <a:t>Tu</a:t>
            </a:r>
            <a:r>
              <a:rPr lang="it-IT" sz="2600" dirty="0">
                <a:solidFill>
                  <a:schemeClr val="bg1"/>
                </a:solidFill>
                <a:latin typeface="AR CENA" pitchFamily="2" charset="0"/>
              </a:rPr>
              <a:t>, fonte di unità</a:t>
            </a:r>
            <a:r>
              <a:rPr lang="it-IT" sz="2600" dirty="0" smtClean="0">
                <a:solidFill>
                  <a:schemeClr val="bg1"/>
                </a:solidFill>
                <a:latin typeface="AR CENA" pitchFamily="2" charset="0"/>
              </a:rPr>
              <a:t>, rinnova </a:t>
            </a:r>
            <a:r>
              <a:rPr lang="it-IT" sz="2600" dirty="0">
                <a:solidFill>
                  <a:schemeClr val="bg1"/>
                </a:solidFill>
                <a:latin typeface="AR CENA" pitchFamily="2" charset="0"/>
              </a:rPr>
              <a:t>la tua Chiesa</a:t>
            </a:r>
            <a:r>
              <a:rPr lang="it-IT" sz="2600" dirty="0" smtClean="0">
                <a:solidFill>
                  <a:schemeClr val="bg1"/>
                </a:solidFill>
                <a:latin typeface="AR CENA" pitchFamily="2" charset="0"/>
              </a:rPr>
              <a:t>, illumina </a:t>
            </a:r>
            <a:r>
              <a:rPr lang="it-IT" sz="2600" dirty="0">
                <a:solidFill>
                  <a:schemeClr val="bg1"/>
                </a:solidFill>
                <a:latin typeface="AR CENA" pitchFamily="2" charset="0"/>
              </a:rPr>
              <a:t>le menti</a:t>
            </a:r>
            <a:r>
              <a:rPr lang="it-IT" sz="2600" dirty="0" smtClean="0">
                <a:solidFill>
                  <a:schemeClr val="bg1"/>
                </a:solidFill>
                <a:latin typeface="AR CENA" pitchFamily="2" charset="0"/>
              </a:rPr>
              <a:t>, </a:t>
            </a:r>
          </a:p>
          <a:p>
            <a:pPr algn="ctr"/>
            <a:r>
              <a:rPr lang="it-IT" sz="2600" dirty="0" smtClean="0">
                <a:solidFill>
                  <a:schemeClr val="bg1"/>
                </a:solidFill>
                <a:latin typeface="AR CENA" pitchFamily="2" charset="0"/>
              </a:rPr>
              <a:t>dai </a:t>
            </a:r>
            <a:r>
              <a:rPr lang="it-IT" sz="2600" dirty="0">
                <a:solidFill>
                  <a:schemeClr val="bg1"/>
                </a:solidFill>
                <a:latin typeface="AR CENA" pitchFamily="2" charset="0"/>
              </a:rPr>
              <a:t>pace al nostro </a:t>
            </a:r>
            <a:r>
              <a:rPr lang="it-IT" sz="2600" dirty="0" smtClean="0">
                <a:solidFill>
                  <a:schemeClr val="bg1"/>
                </a:solidFill>
                <a:latin typeface="AR CENA" pitchFamily="2" charset="0"/>
              </a:rPr>
              <a:t>mondo. O </a:t>
            </a:r>
            <a:r>
              <a:rPr lang="it-IT" sz="2600" dirty="0">
                <a:solidFill>
                  <a:schemeClr val="bg1"/>
                </a:solidFill>
                <a:latin typeface="AR CENA" pitchFamily="2" charset="0"/>
              </a:rPr>
              <a:t>Consolatore, </a:t>
            </a:r>
            <a:r>
              <a:rPr lang="it-IT" sz="2600" dirty="0" smtClean="0">
                <a:solidFill>
                  <a:schemeClr val="bg1"/>
                </a:solidFill>
                <a:latin typeface="AR CENA" pitchFamily="2" charset="0"/>
              </a:rPr>
              <a:t> scendi </a:t>
            </a:r>
            <a:r>
              <a:rPr lang="it-IT" sz="2600" dirty="0">
                <a:solidFill>
                  <a:schemeClr val="bg1"/>
                </a:solidFill>
                <a:latin typeface="AR CENA" pitchFamily="2" charset="0"/>
              </a:rPr>
              <a:t>su di noi! </a:t>
            </a:r>
          </a:p>
          <a:p>
            <a:r>
              <a:rPr lang="it-IT" dirty="0">
                <a:solidFill>
                  <a:srgbClr val="FFFF00"/>
                </a:solidFill>
                <a:latin typeface="AR CENA" pitchFamily="2" charset="0"/>
              </a:rPr>
              <a:t> </a:t>
            </a:r>
          </a:p>
        </p:txBody>
      </p:sp>
    </p:spTree>
    <p:extLst>
      <p:ext uri="{BB962C8B-B14F-4D97-AF65-F5344CB8AC3E}">
        <p14:creationId xmlns:p14="http://schemas.microsoft.com/office/powerpoint/2010/main" val="1628985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16632"/>
            <a:ext cx="8784976" cy="6542188"/>
          </a:xfrm>
        </p:spPr>
        <p:txBody>
          <a:bodyPr>
            <a:normAutofit lnSpcReduction="10000"/>
          </a:bodyPr>
          <a:lstStyle/>
          <a:p>
            <a:pPr marL="0" indent="0" algn="ctr">
              <a:buNone/>
            </a:pPr>
            <a:r>
              <a:rPr lang="it-IT" sz="2800" dirty="0" smtClean="0">
                <a:solidFill>
                  <a:srgbClr val="FFC000"/>
                </a:solidFill>
              </a:rPr>
              <a:t>…amano </a:t>
            </a:r>
            <a:r>
              <a:rPr lang="it-IT" sz="2800" dirty="0">
                <a:solidFill>
                  <a:srgbClr val="FFC000"/>
                </a:solidFill>
              </a:rPr>
              <a:t>pregare stando </a:t>
            </a:r>
            <a:r>
              <a:rPr lang="it-IT" sz="2800" dirty="0" smtClean="0">
                <a:solidFill>
                  <a:srgbClr val="FFC000"/>
                </a:solidFill>
              </a:rPr>
              <a:t>ritti…</a:t>
            </a:r>
            <a:endParaRPr lang="it-IT" sz="2500" b="1" u="sng" dirty="0" smtClean="0">
              <a:solidFill>
                <a:srgbClr val="FFC000"/>
              </a:solidFill>
            </a:endParaRPr>
          </a:p>
          <a:p>
            <a:pPr marL="0" indent="0" algn="ctr">
              <a:buNone/>
            </a:pPr>
            <a:r>
              <a:rPr lang="it-IT" sz="2500" b="1" u="sng" dirty="0" smtClean="0">
                <a:solidFill>
                  <a:schemeClr val="bg1"/>
                </a:solidFill>
              </a:rPr>
              <a:t>Non stare dritto: la preghiera non richiede sforzo, ma leggerezza</a:t>
            </a:r>
          </a:p>
          <a:p>
            <a:pPr marL="0" indent="0" algn="ctr">
              <a:buNone/>
            </a:pPr>
            <a:r>
              <a:rPr lang="it-IT" sz="3000" dirty="0" smtClean="0">
                <a:solidFill>
                  <a:schemeClr val="accent6"/>
                </a:solidFill>
              </a:rPr>
              <a:t>Occorre </a:t>
            </a:r>
            <a:r>
              <a:rPr lang="it-IT" sz="3000" b="1" dirty="0" smtClean="0">
                <a:solidFill>
                  <a:srgbClr val="FFFF00"/>
                </a:solidFill>
                <a:effectLst>
                  <a:outerShdw blurRad="38100" dist="38100" dir="2700000" algn="tl">
                    <a:srgbClr val="000000">
                      <a:alpha val="43137"/>
                    </a:srgbClr>
                  </a:outerShdw>
                </a:effectLst>
              </a:rPr>
              <a:t>LASCIAR ANDARE LE TENSIONI</a:t>
            </a:r>
            <a:r>
              <a:rPr lang="it-IT" sz="3000" dirty="0" smtClean="0">
                <a:solidFill>
                  <a:schemeClr val="accent6"/>
                </a:solidFill>
              </a:rPr>
              <a:t> nel perdono</a:t>
            </a:r>
          </a:p>
          <a:p>
            <a:pPr marL="0" indent="0">
              <a:buNone/>
            </a:pPr>
            <a:endParaRPr lang="it-IT" b="1" u="sng" dirty="0" smtClean="0">
              <a:solidFill>
                <a:schemeClr val="bg1"/>
              </a:solidFill>
            </a:endParaRPr>
          </a:p>
          <a:p>
            <a:pPr marL="0" indent="0">
              <a:buNone/>
            </a:pPr>
            <a:endParaRPr lang="it-IT" b="1" u="sng" dirty="0" smtClean="0">
              <a:solidFill>
                <a:schemeClr val="bg1"/>
              </a:solidFill>
            </a:endParaRPr>
          </a:p>
          <a:p>
            <a:pPr marL="0" indent="0" algn="ctr">
              <a:buNone/>
            </a:pPr>
            <a:r>
              <a:rPr lang="it-IT" dirty="0" smtClean="0">
                <a:solidFill>
                  <a:srgbClr val="FFC000"/>
                </a:solidFill>
              </a:rPr>
              <a:t>…nelle sinagoghe e negli angoli delle piazze…</a:t>
            </a:r>
            <a:endParaRPr lang="it-IT" b="1" u="sng" dirty="0">
              <a:solidFill>
                <a:schemeClr val="bg1"/>
              </a:solidFill>
            </a:endParaRPr>
          </a:p>
          <a:p>
            <a:pPr marL="0" indent="0" algn="ctr">
              <a:buNone/>
            </a:pPr>
            <a:r>
              <a:rPr lang="it-IT" sz="2500" b="1" u="sng" dirty="0" smtClean="0">
                <a:solidFill>
                  <a:schemeClr val="bg1"/>
                </a:solidFill>
              </a:rPr>
              <a:t>…Non stare agli angoli delle strade: la preghiera non deve dimostrare nulla né realizzare qualcosa (questo verrà dopo e di conseguenza!), ma solo custodire l’intimità!</a:t>
            </a:r>
          </a:p>
          <a:p>
            <a:pPr marL="0" indent="0" algn="ctr">
              <a:buNone/>
            </a:pPr>
            <a:r>
              <a:rPr lang="it-IT" dirty="0" smtClean="0">
                <a:solidFill>
                  <a:schemeClr val="accent6"/>
                </a:solidFill>
              </a:rPr>
              <a:t>Occorre </a:t>
            </a:r>
            <a:r>
              <a:rPr lang="it-IT" b="1" dirty="0" smtClean="0">
                <a:solidFill>
                  <a:srgbClr val="FFFF00"/>
                </a:solidFill>
                <a:effectLst>
                  <a:outerShdw blurRad="38100" dist="38100" dir="2700000" algn="tl">
                    <a:srgbClr val="000000">
                      <a:alpha val="43137"/>
                    </a:srgbClr>
                  </a:outerShdw>
                </a:effectLst>
              </a:rPr>
              <a:t>SILENZIO </a:t>
            </a:r>
          </a:p>
          <a:p>
            <a:pPr marL="0" indent="0" algn="ctr">
              <a:buNone/>
            </a:pPr>
            <a:r>
              <a:rPr lang="it-IT" dirty="0" smtClean="0">
                <a:solidFill>
                  <a:schemeClr val="accent6"/>
                </a:solidFill>
              </a:rPr>
              <a:t>nelle azioni, negli affetti, nei pensieri</a:t>
            </a:r>
          </a:p>
          <a:p>
            <a:pPr marL="0" indent="0">
              <a:buNone/>
            </a:pPr>
            <a:r>
              <a:rPr lang="it-IT" dirty="0">
                <a:solidFill>
                  <a:schemeClr val="accent6"/>
                </a:solidFill>
              </a:rPr>
              <a:t>	</a:t>
            </a:r>
            <a:r>
              <a:rPr lang="it-IT" dirty="0" smtClean="0">
                <a:solidFill>
                  <a:schemeClr val="accent6"/>
                </a:solidFill>
              </a:rPr>
              <a:t>		</a:t>
            </a:r>
          </a:p>
          <a:p>
            <a:pPr marL="0" indent="0" algn="ctr">
              <a:buNone/>
            </a:pPr>
            <a:r>
              <a:rPr lang="it-IT" sz="2400" b="1" dirty="0" smtClean="0">
                <a:solidFill>
                  <a:srgbClr val="FFFF00"/>
                </a:solidFill>
                <a:effectLst>
                  <a:outerShdw blurRad="38100" dist="38100" dir="2700000" algn="tl">
                    <a:srgbClr val="000000">
                      <a:alpha val="43137"/>
                    </a:srgbClr>
                  </a:outerShdw>
                </a:effectLst>
                <a:latin typeface="AR CENA" pitchFamily="2" charset="0"/>
              </a:rPr>
              <a:t>La preghiera cristiana non è una preghiera più potente dalle altre, ma diversa!!!! </a:t>
            </a:r>
          </a:p>
          <a:p>
            <a:pPr marL="0" indent="0" algn="ctr">
              <a:buNone/>
            </a:pPr>
            <a:r>
              <a:rPr lang="it-IT" sz="2400" b="1" dirty="0" smtClean="0">
                <a:solidFill>
                  <a:srgbClr val="FFFF00"/>
                </a:solidFill>
                <a:effectLst>
                  <a:outerShdw blurRad="38100" dist="38100" dir="2700000" algn="tl">
                    <a:srgbClr val="000000">
                      <a:alpha val="43137"/>
                    </a:srgbClr>
                  </a:outerShdw>
                </a:effectLst>
                <a:latin typeface="AR CENA" pitchFamily="2" charset="0"/>
              </a:rPr>
              <a:t>Ti fa cambiare prospettiva, proprio perché il Padre nostro è entrare nella Trinità </a:t>
            </a:r>
          </a:p>
          <a:p>
            <a:pPr marL="0" indent="0">
              <a:buNone/>
            </a:pPr>
            <a:endParaRPr lang="it-IT" dirty="0">
              <a:solidFill>
                <a:schemeClr val="bg1"/>
              </a:solidFill>
            </a:endParaRPr>
          </a:p>
        </p:txBody>
      </p:sp>
      <p:sp>
        <p:nvSpPr>
          <p:cNvPr id="4" name="CasellaDiTesto 3"/>
          <p:cNvSpPr txBox="1"/>
          <p:nvPr/>
        </p:nvSpPr>
        <p:spPr>
          <a:xfrm>
            <a:off x="5508105" y="6592996"/>
            <a:ext cx="3629538" cy="292388"/>
          </a:xfrm>
          <a:prstGeom prst="rect">
            <a:avLst/>
          </a:prstGeom>
          <a:noFill/>
        </p:spPr>
        <p:txBody>
          <a:bodyPr wrap="square" rtlCol="0">
            <a:spAutoFit/>
          </a:bodyPr>
          <a:lstStyle/>
          <a:p>
            <a:pPr algn="r"/>
            <a:r>
              <a:rPr lang="it-IT" sz="1300" dirty="0" smtClean="0">
                <a:solidFill>
                  <a:srgbClr val="FFFF00"/>
                </a:solidFill>
                <a:latin typeface="AR CENA" pitchFamily="2" charset="0"/>
              </a:rPr>
              <a:t>PREGANDO NON SPRECATE PAROLE – 21 Febbraio 2024</a:t>
            </a:r>
            <a:endParaRPr lang="it-IT" sz="1300" dirty="0">
              <a:solidFill>
                <a:srgbClr val="FFFF00"/>
              </a:solidFill>
              <a:latin typeface="AR CENA" pitchFamily="2" charset="0"/>
            </a:endParaRPr>
          </a:p>
        </p:txBody>
      </p:sp>
    </p:spTree>
    <p:extLst>
      <p:ext uri="{BB962C8B-B14F-4D97-AF65-F5344CB8AC3E}">
        <p14:creationId xmlns:p14="http://schemas.microsoft.com/office/powerpoint/2010/main" val="268506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37" t="8704" r="27812" b="10371"/>
          <a:stretch/>
        </p:blipFill>
        <p:spPr bwMode="auto">
          <a:xfrm>
            <a:off x="403258" y="1124744"/>
            <a:ext cx="8704924" cy="576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55551"/>
            <a:ext cx="3823270" cy="616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916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0"/>
            <a:ext cx="3943450" cy="379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8601" y="2636912"/>
            <a:ext cx="4369003" cy="42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933056"/>
            <a:ext cx="4464496" cy="279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280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84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116632"/>
            <a:ext cx="8928992" cy="6542188"/>
          </a:xfrm>
        </p:spPr>
        <p:txBody>
          <a:bodyPr>
            <a:normAutofit fontScale="77500" lnSpcReduction="20000"/>
          </a:bodyPr>
          <a:lstStyle/>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Il silenzio è </a:t>
            </a:r>
            <a:r>
              <a:rPr lang="it-IT" sz="2800" b="1" kern="1400" dirty="0" smtClean="0">
                <a:solidFill>
                  <a:schemeClr val="bg1"/>
                </a:solidFill>
                <a:effectLst>
                  <a:outerShdw blurRad="38100" dist="38100" dir="2700000" algn="tl">
                    <a:srgbClr val="000000">
                      <a:alpha val="43137"/>
                    </a:srgbClr>
                  </a:outerShdw>
                </a:effectLst>
                <a:latin typeface="Forte" pitchFamily="66" charset="0"/>
              </a:rPr>
              <a:t>mitezza</a:t>
            </a:r>
            <a:r>
              <a:rPr lang="it-IT" sz="2800" kern="1400" dirty="0" smtClean="0">
                <a:solidFill>
                  <a:schemeClr val="bg1"/>
                </a:solidFill>
                <a:effectLst>
                  <a:outerShdw blurRad="38100" dist="38100" dir="2700000" algn="tl">
                    <a:srgbClr val="000000">
                      <a:alpha val="43137"/>
                    </a:srgbClr>
                  </a:outerShdw>
                </a:effectLst>
                <a:latin typeface="Forte" pitchFamily="66" charset="0"/>
              </a:rPr>
              <a:t> </a:t>
            </a: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non rispondi alle offese, quando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non reclami i tuoi diritti, quando lasci a Dio la difesa del tuo onore.</a:t>
            </a: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il silenzio è </a:t>
            </a:r>
            <a:r>
              <a:rPr lang="it-IT" sz="2800" b="1" kern="1400" dirty="0" smtClean="0">
                <a:solidFill>
                  <a:schemeClr val="bg1"/>
                </a:solidFill>
                <a:effectLst>
                  <a:outerShdw blurRad="38100" dist="38100" dir="2700000" algn="tl">
                    <a:srgbClr val="000000">
                      <a:alpha val="43137"/>
                    </a:srgbClr>
                  </a:outerShdw>
                </a:effectLst>
                <a:latin typeface="Forte" pitchFamily="66" charset="0"/>
              </a:rPr>
              <a:t>misericordia</a:t>
            </a:r>
            <a:r>
              <a:rPr lang="it-IT" sz="2800" kern="1400" dirty="0" smtClean="0">
                <a:solidFill>
                  <a:schemeClr val="bg1"/>
                </a:solidFill>
                <a:effectLst>
                  <a:outerShdw blurRad="38100" dist="38100" dir="2700000" algn="tl">
                    <a:srgbClr val="000000">
                      <a:alpha val="43137"/>
                    </a:srgbClr>
                  </a:outerShdw>
                </a:effectLst>
                <a:latin typeface="Forte" pitchFamily="66" charset="0"/>
              </a:rPr>
              <a:t> </a:t>
            </a: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non riveli le colpe dei fratelli,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perdoni senza indagare il passato, quando non condanni,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ma intercedi nell'intimo.</a:t>
            </a: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Il silenzio è </a:t>
            </a:r>
            <a:r>
              <a:rPr lang="it-IT" sz="2800" b="1" kern="1400" dirty="0" smtClean="0">
                <a:solidFill>
                  <a:schemeClr val="bg1"/>
                </a:solidFill>
                <a:effectLst>
                  <a:outerShdw blurRad="38100" dist="38100" dir="2700000" algn="tl">
                    <a:srgbClr val="000000">
                      <a:alpha val="43137"/>
                    </a:srgbClr>
                  </a:outerShdw>
                </a:effectLst>
                <a:latin typeface="Forte" pitchFamily="66" charset="0"/>
              </a:rPr>
              <a:t>pazienza</a:t>
            </a:r>
            <a:r>
              <a:rPr lang="it-IT" sz="2800" kern="1400" dirty="0" smtClean="0">
                <a:solidFill>
                  <a:schemeClr val="bg1"/>
                </a:solidFill>
                <a:effectLst>
                  <a:outerShdw blurRad="38100" dist="38100" dir="2700000" algn="tl">
                    <a:srgbClr val="000000">
                      <a:alpha val="43137"/>
                    </a:srgbClr>
                  </a:outerShdw>
                </a:effectLst>
                <a:latin typeface="Forte" pitchFamily="66" charset="0"/>
              </a:rPr>
              <a:t> </a:t>
            </a: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soffri senza lamentarti,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non cerchi consolazione tra gli uomini,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non intervieni ma attendi che il seme germogli lentamente.</a:t>
            </a: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Il silenzio è </a:t>
            </a:r>
            <a:r>
              <a:rPr lang="it-IT" sz="2800" b="1" kern="1400" dirty="0" smtClean="0">
                <a:solidFill>
                  <a:schemeClr val="bg1"/>
                </a:solidFill>
                <a:effectLst>
                  <a:outerShdw blurRad="38100" dist="38100" dir="2700000" algn="tl">
                    <a:srgbClr val="000000">
                      <a:alpha val="43137"/>
                    </a:srgbClr>
                  </a:outerShdw>
                </a:effectLst>
                <a:latin typeface="Forte" pitchFamily="66" charset="0"/>
              </a:rPr>
              <a:t>umiltà</a:t>
            </a:r>
            <a:r>
              <a:rPr lang="it-IT" sz="2800" kern="1400" dirty="0" smtClean="0">
                <a:solidFill>
                  <a:srgbClr val="FFFF00"/>
                </a:solidFill>
                <a:effectLst>
                  <a:outerShdw blurRad="38100" dist="38100" dir="2700000" algn="tl">
                    <a:srgbClr val="000000">
                      <a:alpha val="43137"/>
                    </a:srgbClr>
                  </a:outerShdw>
                </a:effectLst>
                <a:latin typeface="Forte" pitchFamily="66" charset="0"/>
              </a:rPr>
              <a:t> quando taci per lasciare emergere i fratelli,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celi nel riserbo i doni di Dio, quando lasci che il tuo agire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venga interpretato male, quando lasci ad altri la gloria dell'impresa.</a:t>
            </a: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Il silenzio è </a:t>
            </a:r>
            <a:r>
              <a:rPr lang="it-IT" sz="2800" b="1" kern="1400" dirty="0" smtClean="0">
                <a:solidFill>
                  <a:schemeClr val="bg1"/>
                </a:solidFill>
                <a:effectLst>
                  <a:outerShdw blurRad="38100" dist="38100" dir="2700000" algn="tl">
                    <a:srgbClr val="000000">
                      <a:alpha val="43137"/>
                    </a:srgbClr>
                  </a:outerShdw>
                </a:effectLst>
                <a:latin typeface="Forte" pitchFamily="66" charset="0"/>
              </a:rPr>
              <a:t>fede</a:t>
            </a:r>
            <a:r>
              <a:rPr lang="it-IT" sz="2800" kern="1400" dirty="0" smtClean="0">
                <a:solidFill>
                  <a:schemeClr val="bg1"/>
                </a:solidFill>
                <a:effectLst>
                  <a:outerShdw blurRad="38100" dist="38100" dir="2700000" algn="tl">
                    <a:srgbClr val="000000">
                      <a:alpha val="43137"/>
                    </a:srgbClr>
                  </a:outerShdw>
                </a:effectLst>
                <a:latin typeface="Forte" pitchFamily="66" charset="0"/>
              </a:rPr>
              <a:t> </a:t>
            </a: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taci perché è Lui che agisce,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quando rinunci alle voci del mondo, per stare alla sua presenza, quando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non cerchi comprensione perché ti basta sapere di essere amato da Lui.</a:t>
            </a: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45000"/>
              </a:lnSpc>
              <a:spcBef>
                <a:spcPts val="0"/>
              </a:spcBef>
              <a:spcAft>
                <a:spcPts val="0"/>
              </a:spcAft>
              <a:buNone/>
            </a:pPr>
            <a:endParaRPr lang="it-IT" sz="2800" kern="1400" dirty="0" smtClean="0">
              <a:solidFill>
                <a:srgbClr val="FFFF00"/>
              </a:solidFill>
              <a:effectLst>
                <a:outerShdw blurRad="38100" dist="38100" dir="2700000" algn="tl">
                  <a:srgbClr val="000000">
                    <a:alpha val="43137"/>
                  </a:srgbClr>
                </a:outerShdw>
              </a:effectLst>
              <a:latin typeface="Forte" pitchFamily="66" charset="0"/>
            </a:endParaRP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Il silenzio è </a:t>
            </a:r>
            <a:r>
              <a:rPr lang="it-IT" sz="2800" b="1" kern="1400" dirty="0" smtClean="0">
                <a:solidFill>
                  <a:schemeClr val="bg1"/>
                </a:solidFill>
                <a:effectLst>
                  <a:outerShdw blurRad="38100" dist="38100" dir="2700000" algn="tl">
                    <a:srgbClr val="000000">
                      <a:alpha val="43137"/>
                    </a:srgbClr>
                  </a:outerShdw>
                </a:effectLst>
                <a:latin typeface="Forte" pitchFamily="66" charset="0"/>
              </a:rPr>
              <a:t>adorazione</a:t>
            </a:r>
            <a:r>
              <a:rPr lang="it-IT" sz="2800" kern="1400" dirty="0" smtClean="0">
                <a:solidFill>
                  <a:srgbClr val="FFFF00"/>
                </a:solidFill>
                <a:effectLst>
                  <a:outerShdw blurRad="38100" dist="38100" dir="2700000" algn="tl">
                    <a:srgbClr val="000000">
                      <a:alpha val="43137"/>
                    </a:srgbClr>
                  </a:outerShdw>
                </a:effectLst>
                <a:latin typeface="Forte" pitchFamily="66" charset="0"/>
              </a:rPr>
              <a:t> quando abbracci la Croce senza chiedere perché </a:t>
            </a:r>
          </a:p>
          <a:p>
            <a:pPr marL="0" marR="0" indent="0" algn="ctr">
              <a:lnSpc>
                <a:spcPct val="115000"/>
              </a:lnSpc>
              <a:spcBef>
                <a:spcPts val="0"/>
              </a:spcBef>
              <a:spcAft>
                <a:spcPts val="0"/>
              </a:spcAft>
              <a:buNone/>
            </a:pPr>
            <a:r>
              <a:rPr lang="it-IT" sz="2800" kern="1400" dirty="0" smtClean="0">
                <a:solidFill>
                  <a:srgbClr val="FFFF00"/>
                </a:solidFill>
                <a:effectLst>
                  <a:outerShdw blurRad="38100" dist="38100" dir="2700000" algn="tl">
                    <a:srgbClr val="000000">
                      <a:alpha val="43137"/>
                    </a:srgbClr>
                  </a:outerShdw>
                </a:effectLst>
                <a:latin typeface="Forte" pitchFamily="66" charset="0"/>
              </a:rPr>
              <a:t>nell'intima certezza che questa è l'unica via giusta.</a:t>
            </a:r>
          </a:p>
        </p:txBody>
      </p:sp>
      <p:sp>
        <p:nvSpPr>
          <p:cNvPr id="4" name="CasellaDiTesto 3"/>
          <p:cNvSpPr txBox="1"/>
          <p:nvPr/>
        </p:nvSpPr>
        <p:spPr>
          <a:xfrm>
            <a:off x="5508105" y="6592996"/>
            <a:ext cx="3629538" cy="292388"/>
          </a:xfrm>
          <a:prstGeom prst="rect">
            <a:avLst/>
          </a:prstGeom>
          <a:noFill/>
        </p:spPr>
        <p:txBody>
          <a:bodyPr wrap="square" rtlCol="0">
            <a:spAutoFit/>
          </a:bodyPr>
          <a:lstStyle/>
          <a:p>
            <a:pPr algn="r"/>
            <a:r>
              <a:rPr lang="it-IT" sz="1300" dirty="0" smtClean="0">
                <a:solidFill>
                  <a:srgbClr val="FFFF00"/>
                </a:solidFill>
                <a:latin typeface="AR CENA" pitchFamily="2" charset="0"/>
              </a:rPr>
              <a:t>PREGANDO NON SPRECATE PAROLE – 21 Febbraio 2024</a:t>
            </a:r>
            <a:endParaRPr lang="it-IT" sz="1300" dirty="0">
              <a:solidFill>
                <a:srgbClr val="FFFF00"/>
              </a:solidFill>
              <a:latin typeface="AR CENA" pitchFamily="2" charset="0"/>
            </a:endParaRPr>
          </a:p>
        </p:txBody>
      </p:sp>
    </p:spTree>
    <p:extLst>
      <p:ext uri="{BB962C8B-B14F-4D97-AF65-F5344CB8AC3E}">
        <p14:creationId xmlns:p14="http://schemas.microsoft.com/office/powerpoint/2010/main" val="27346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3528" y="260648"/>
            <a:ext cx="8424936" cy="6494085"/>
          </a:xfrm>
          <a:prstGeom prst="rect">
            <a:avLst/>
          </a:prstGeom>
        </p:spPr>
        <p:txBody>
          <a:bodyPr wrap="square">
            <a:spAutoFit/>
          </a:bodyPr>
          <a:lstStyle/>
          <a:p>
            <a:r>
              <a:rPr lang="it-IT" sz="3200" dirty="0">
                <a:solidFill>
                  <a:schemeClr val="bg1"/>
                </a:solidFill>
              </a:rPr>
              <a:t>Luce del mondo, nel buio del cuore</a:t>
            </a:r>
            <a:r>
              <a:rPr lang="it-IT" sz="3200" dirty="0" smtClean="0">
                <a:solidFill>
                  <a:schemeClr val="bg1"/>
                </a:solidFill>
              </a:rPr>
              <a:t/>
            </a:r>
            <a:br>
              <a:rPr lang="it-IT" sz="3200" dirty="0" smtClean="0">
                <a:solidFill>
                  <a:schemeClr val="bg1"/>
                </a:solidFill>
              </a:rPr>
            </a:br>
            <a:r>
              <a:rPr lang="it-IT" sz="3200" dirty="0">
                <a:solidFill>
                  <a:schemeClr val="bg1"/>
                </a:solidFill>
              </a:rPr>
              <a:t>Vieni ed </a:t>
            </a:r>
            <a:r>
              <a:rPr lang="it-IT" sz="3200" dirty="0" smtClean="0">
                <a:solidFill>
                  <a:schemeClr val="bg1"/>
                </a:solidFill>
              </a:rPr>
              <a:t>illuminami. Tu </a:t>
            </a:r>
            <a:r>
              <a:rPr lang="it-IT" sz="3200" dirty="0">
                <a:solidFill>
                  <a:schemeClr val="bg1"/>
                </a:solidFill>
              </a:rPr>
              <a:t>mia sola speranza di vita</a:t>
            </a:r>
            <a:r>
              <a:rPr lang="it-IT" sz="3200" dirty="0" smtClean="0">
                <a:solidFill>
                  <a:schemeClr val="bg1"/>
                </a:solidFill>
              </a:rPr>
              <a:t/>
            </a:r>
            <a:br>
              <a:rPr lang="it-IT" sz="3200" dirty="0" smtClean="0">
                <a:solidFill>
                  <a:schemeClr val="bg1"/>
                </a:solidFill>
              </a:rPr>
            </a:br>
            <a:r>
              <a:rPr lang="it-IT" sz="3200" dirty="0">
                <a:solidFill>
                  <a:schemeClr val="bg1"/>
                </a:solidFill>
              </a:rPr>
              <a:t>Resta per sempre con me</a:t>
            </a:r>
            <a:r>
              <a:rPr lang="it-IT" sz="3200" dirty="0" smtClean="0">
                <a:solidFill>
                  <a:srgbClr val="FFFF00"/>
                </a:solidFill>
              </a:rPr>
              <a:t/>
            </a:r>
            <a:br>
              <a:rPr lang="it-IT" sz="3200" dirty="0" smtClean="0">
                <a:solidFill>
                  <a:srgbClr val="FFFF00"/>
                </a:solidFill>
              </a:rPr>
            </a:br>
            <a:r>
              <a:rPr lang="it-IT" sz="3200" b="1" dirty="0" smtClean="0">
                <a:solidFill>
                  <a:srgbClr val="FFFF00"/>
                </a:solidFill>
                <a:effectLst>
                  <a:outerShdw blurRad="38100" dist="38100" dir="2700000" algn="tl">
                    <a:srgbClr val="000000">
                      <a:alpha val="43137"/>
                    </a:srgbClr>
                  </a:outerShdw>
                </a:effectLst>
              </a:rPr>
              <a:t>Sono </a:t>
            </a:r>
            <a:r>
              <a:rPr lang="it-IT" sz="3200" b="1" dirty="0">
                <a:solidFill>
                  <a:srgbClr val="FFFF00"/>
                </a:solidFill>
                <a:effectLst>
                  <a:outerShdw blurRad="38100" dist="38100" dir="2700000" algn="tl">
                    <a:srgbClr val="000000">
                      <a:alpha val="43137"/>
                    </a:srgbClr>
                  </a:outerShdw>
                </a:effectLst>
              </a:rPr>
              <a:t>qui a lodarti, qui per adorarti</a:t>
            </a:r>
            <a:r>
              <a:rPr lang="it-IT" sz="3200" b="1" dirty="0" smtClean="0">
                <a:solidFill>
                  <a:srgbClr val="FFFF00"/>
                </a:solidFill>
                <a:effectLst>
                  <a:outerShdw blurRad="38100" dist="38100" dir="2700000" algn="tl">
                    <a:srgbClr val="000000">
                      <a:alpha val="43137"/>
                    </a:srgbClr>
                  </a:outerShdw>
                </a:effectLst>
              </a:rPr>
              <a:t/>
            </a:r>
            <a:br>
              <a:rPr lang="it-IT" sz="3200" b="1" dirty="0" smtClean="0">
                <a:solidFill>
                  <a:srgbClr val="FFFF00"/>
                </a:solidFill>
                <a:effectLst>
                  <a:outerShdw blurRad="38100" dist="38100" dir="2700000" algn="tl">
                    <a:srgbClr val="000000">
                      <a:alpha val="43137"/>
                    </a:srgbClr>
                  </a:outerShdw>
                </a:effectLst>
              </a:rPr>
            </a:br>
            <a:r>
              <a:rPr lang="it-IT" sz="3200" b="1" dirty="0">
                <a:solidFill>
                  <a:srgbClr val="FFFF00"/>
                </a:solidFill>
                <a:effectLst>
                  <a:outerShdw blurRad="38100" dist="38100" dir="2700000" algn="tl">
                    <a:srgbClr val="000000">
                      <a:alpha val="43137"/>
                    </a:srgbClr>
                  </a:outerShdw>
                </a:effectLst>
              </a:rPr>
              <a:t>Qui per dirti che Tu sei il mio Dio</a:t>
            </a:r>
            <a:r>
              <a:rPr lang="it-IT" sz="3200" b="1" dirty="0" smtClean="0">
                <a:solidFill>
                  <a:srgbClr val="FFFF00"/>
                </a:solidFill>
                <a:effectLst>
                  <a:outerShdw blurRad="38100" dist="38100" dir="2700000" algn="tl">
                    <a:srgbClr val="000000">
                      <a:alpha val="43137"/>
                    </a:srgbClr>
                  </a:outerShdw>
                </a:effectLst>
              </a:rPr>
              <a:t/>
            </a:r>
            <a:br>
              <a:rPr lang="it-IT" sz="3200" b="1" dirty="0" smtClean="0">
                <a:solidFill>
                  <a:srgbClr val="FFFF00"/>
                </a:solidFill>
                <a:effectLst>
                  <a:outerShdw blurRad="38100" dist="38100" dir="2700000" algn="tl">
                    <a:srgbClr val="000000">
                      <a:alpha val="43137"/>
                    </a:srgbClr>
                  </a:outerShdw>
                </a:effectLst>
              </a:rPr>
            </a:br>
            <a:r>
              <a:rPr lang="it-IT" sz="3200" b="1" dirty="0" smtClean="0">
                <a:solidFill>
                  <a:srgbClr val="FFFF00"/>
                </a:solidFill>
                <a:effectLst>
                  <a:outerShdw blurRad="38100" dist="38100" dir="2700000" algn="tl">
                    <a:srgbClr val="000000">
                      <a:alpha val="43137"/>
                    </a:srgbClr>
                  </a:outerShdw>
                </a:effectLst>
              </a:rPr>
              <a:t>e </a:t>
            </a:r>
            <a:r>
              <a:rPr lang="it-IT" sz="3200" b="1" dirty="0">
                <a:solidFill>
                  <a:srgbClr val="FFFF00"/>
                </a:solidFill>
                <a:effectLst>
                  <a:outerShdw blurRad="38100" dist="38100" dir="2700000" algn="tl">
                    <a:srgbClr val="000000">
                      <a:alpha val="43137"/>
                    </a:srgbClr>
                  </a:outerShdw>
                </a:effectLst>
              </a:rPr>
              <a:t>solo Tu sei santo, sei meraviglioso</a:t>
            </a:r>
            <a:r>
              <a:rPr lang="it-IT" sz="3200" b="1" dirty="0" smtClean="0">
                <a:solidFill>
                  <a:srgbClr val="FFFF00"/>
                </a:solidFill>
                <a:effectLst>
                  <a:outerShdw blurRad="38100" dist="38100" dir="2700000" algn="tl">
                    <a:srgbClr val="000000">
                      <a:alpha val="43137"/>
                    </a:srgbClr>
                  </a:outerShdw>
                </a:effectLst>
              </a:rPr>
              <a:t/>
            </a:r>
            <a:br>
              <a:rPr lang="it-IT" sz="3200" b="1" dirty="0" smtClean="0">
                <a:solidFill>
                  <a:srgbClr val="FFFF00"/>
                </a:solidFill>
                <a:effectLst>
                  <a:outerShdw blurRad="38100" dist="38100" dir="2700000" algn="tl">
                    <a:srgbClr val="000000">
                      <a:alpha val="43137"/>
                    </a:srgbClr>
                  </a:outerShdw>
                </a:effectLst>
              </a:rPr>
            </a:br>
            <a:r>
              <a:rPr lang="it-IT" sz="3200" b="1" dirty="0">
                <a:solidFill>
                  <a:srgbClr val="FFFF00"/>
                </a:solidFill>
                <a:effectLst>
                  <a:outerShdw blurRad="38100" dist="38100" dir="2700000" algn="tl">
                    <a:srgbClr val="000000">
                      <a:alpha val="43137"/>
                    </a:srgbClr>
                  </a:outerShdw>
                </a:effectLst>
              </a:rPr>
              <a:t>Degno e glorioso sei per </a:t>
            </a:r>
            <a:r>
              <a:rPr lang="it-IT" sz="3200" b="1" dirty="0" smtClean="0">
                <a:solidFill>
                  <a:srgbClr val="FFFF00"/>
                </a:solidFill>
                <a:effectLst>
                  <a:outerShdw blurRad="38100" dist="38100" dir="2700000" algn="tl">
                    <a:srgbClr val="000000">
                      <a:alpha val="43137"/>
                    </a:srgbClr>
                  </a:outerShdw>
                </a:effectLst>
              </a:rPr>
              <a:t>me!</a:t>
            </a:r>
            <a:r>
              <a:rPr lang="it-IT" sz="3200" dirty="0" smtClean="0">
                <a:solidFill>
                  <a:srgbClr val="FFFF00"/>
                </a:solidFill>
              </a:rPr>
              <a:t/>
            </a:r>
            <a:br>
              <a:rPr lang="it-IT" sz="3200" dirty="0" smtClean="0">
                <a:solidFill>
                  <a:srgbClr val="FFFF00"/>
                </a:solidFill>
              </a:rPr>
            </a:br>
            <a:r>
              <a:rPr lang="it-IT" sz="3200" dirty="0" smtClean="0">
                <a:solidFill>
                  <a:schemeClr val="bg1"/>
                </a:solidFill>
              </a:rPr>
              <a:t>Re </a:t>
            </a:r>
            <a:r>
              <a:rPr lang="it-IT" sz="3200" dirty="0">
                <a:solidFill>
                  <a:schemeClr val="bg1"/>
                </a:solidFill>
              </a:rPr>
              <a:t>della storia e Re nella </a:t>
            </a:r>
            <a:r>
              <a:rPr lang="it-IT" sz="3200" dirty="0" smtClean="0">
                <a:solidFill>
                  <a:schemeClr val="bg1"/>
                </a:solidFill>
              </a:rPr>
              <a:t>gloria Sei </a:t>
            </a:r>
            <a:r>
              <a:rPr lang="it-IT" sz="3200" dirty="0">
                <a:solidFill>
                  <a:schemeClr val="bg1"/>
                </a:solidFill>
              </a:rPr>
              <a:t>sceso in terra tra </a:t>
            </a:r>
            <a:r>
              <a:rPr lang="it-IT" sz="3200" dirty="0" smtClean="0">
                <a:solidFill>
                  <a:schemeClr val="bg1"/>
                </a:solidFill>
              </a:rPr>
              <a:t>noi Con </a:t>
            </a:r>
            <a:r>
              <a:rPr lang="it-IT" sz="3200" dirty="0">
                <a:solidFill>
                  <a:schemeClr val="bg1"/>
                </a:solidFill>
              </a:rPr>
              <a:t>umiltà il Tuo trono hai lasciato</a:t>
            </a:r>
            <a:r>
              <a:rPr lang="it-IT" sz="3200" dirty="0" smtClean="0">
                <a:solidFill>
                  <a:schemeClr val="bg1"/>
                </a:solidFill>
              </a:rPr>
              <a:t/>
            </a:r>
            <a:br>
              <a:rPr lang="it-IT" sz="3200" dirty="0" smtClean="0">
                <a:solidFill>
                  <a:schemeClr val="bg1"/>
                </a:solidFill>
              </a:rPr>
            </a:br>
            <a:r>
              <a:rPr lang="it-IT" sz="3200" dirty="0">
                <a:solidFill>
                  <a:schemeClr val="bg1"/>
                </a:solidFill>
              </a:rPr>
              <a:t>Per dimostrarci il Tuo amor</a:t>
            </a:r>
            <a:r>
              <a:rPr lang="it-IT" sz="3200" dirty="0" smtClean="0">
                <a:solidFill>
                  <a:schemeClr val="bg1"/>
                </a:solidFill>
              </a:rPr>
              <a:t/>
            </a:r>
            <a:br>
              <a:rPr lang="it-IT" sz="3200" dirty="0" smtClean="0">
                <a:solidFill>
                  <a:schemeClr val="bg1"/>
                </a:solidFill>
              </a:rPr>
            </a:br>
            <a:r>
              <a:rPr lang="it-IT" sz="3200" b="1" dirty="0" smtClean="0">
                <a:solidFill>
                  <a:srgbClr val="FFFF00"/>
                </a:solidFill>
              </a:rPr>
              <a:t>Sono </a:t>
            </a:r>
            <a:r>
              <a:rPr lang="it-IT" sz="3200" b="1" dirty="0">
                <a:solidFill>
                  <a:srgbClr val="FFFF00"/>
                </a:solidFill>
              </a:rPr>
              <a:t>qui a lodarti, qui per </a:t>
            </a:r>
            <a:r>
              <a:rPr lang="it-IT" sz="3200" b="1" dirty="0" smtClean="0">
                <a:solidFill>
                  <a:srgbClr val="FFFF00"/>
                </a:solidFill>
              </a:rPr>
              <a:t>adorarti, qui…</a:t>
            </a:r>
            <a:r>
              <a:rPr lang="it-IT" sz="3200" dirty="0" smtClean="0">
                <a:solidFill>
                  <a:srgbClr val="FFFF00"/>
                </a:solidFill>
              </a:rPr>
              <a:t/>
            </a:r>
            <a:br>
              <a:rPr lang="it-IT" sz="3200" dirty="0" smtClean="0">
                <a:solidFill>
                  <a:srgbClr val="FFFF00"/>
                </a:solidFill>
              </a:rPr>
            </a:br>
            <a:r>
              <a:rPr lang="it-IT" sz="3200" dirty="0" smtClean="0">
                <a:solidFill>
                  <a:schemeClr val="bg1"/>
                </a:solidFill>
              </a:rPr>
              <a:t>Io mai saprò quanto ti costò </a:t>
            </a:r>
          </a:p>
          <a:p>
            <a:r>
              <a:rPr lang="it-IT" sz="3200" dirty="0" smtClean="0">
                <a:solidFill>
                  <a:schemeClr val="bg1"/>
                </a:solidFill>
              </a:rPr>
              <a:t>lì sulla croce morir per me</a:t>
            </a:r>
          </a:p>
        </p:txBody>
      </p:sp>
    </p:spTree>
    <p:extLst>
      <p:ext uri="{BB962C8B-B14F-4D97-AF65-F5344CB8AC3E}">
        <p14:creationId xmlns:p14="http://schemas.microsoft.com/office/powerpoint/2010/main" val="1431967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3528" y="260648"/>
            <a:ext cx="8424936" cy="6555641"/>
          </a:xfrm>
          <a:prstGeom prst="rect">
            <a:avLst/>
          </a:prstGeom>
        </p:spPr>
        <p:txBody>
          <a:bodyPr wrap="square">
            <a:spAutoFit/>
          </a:bodyPr>
          <a:lstStyle/>
          <a:p>
            <a:r>
              <a:rPr lang="it-IT" sz="3000" dirty="0">
                <a:solidFill>
                  <a:schemeClr val="bg1"/>
                </a:solidFill>
              </a:rPr>
              <a:t>Nel tuo silenzio accolgo il mistero </a:t>
            </a:r>
          </a:p>
          <a:p>
            <a:r>
              <a:rPr lang="it-IT" sz="3000" dirty="0">
                <a:solidFill>
                  <a:schemeClr val="bg1"/>
                </a:solidFill>
              </a:rPr>
              <a:t>venuto a vivere dentro di me.</a:t>
            </a:r>
          </a:p>
          <a:p>
            <a:r>
              <a:rPr lang="it-IT" sz="3000" dirty="0">
                <a:solidFill>
                  <a:schemeClr val="bg1"/>
                </a:solidFill>
              </a:rPr>
              <a:t>Sei tu che vieni o forse è più vero </a:t>
            </a:r>
          </a:p>
          <a:p>
            <a:r>
              <a:rPr lang="it-IT" sz="3000" dirty="0">
                <a:solidFill>
                  <a:schemeClr val="bg1"/>
                </a:solidFill>
              </a:rPr>
              <a:t>che tu mi accogli in te, Gesù.</a:t>
            </a:r>
          </a:p>
          <a:p>
            <a:r>
              <a:rPr lang="it-IT" sz="3000" dirty="0">
                <a:solidFill>
                  <a:schemeClr val="bg1"/>
                </a:solidFill>
              </a:rPr>
              <a:t> </a:t>
            </a:r>
          </a:p>
          <a:p>
            <a:r>
              <a:rPr lang="it-IT" sz="3000" dirty="0">
                <a:solidFill>
                  <a:schemeClr val="bg1"/>
                </a:solidFill>
              </a:rPr>
              <a:t>Sorgente viva che nasce nel cuore,</a:t>
            </a:r>
          </a:p>
          <a:p>
            <a:r>
              <a:rPr lang="it-IT" sz="3000" dirty="0">
                <a:solidFill>
                  <a:schemeClr val="bg1"/>
                </a:solidFill>
              </a:rPr>
              <a:t>è questo dono che abita in me. </a:t>
            </a:r>
          </a:p>
          <a:p>
            <a:r>
              <a:rPr lang="it-IT" sz="3000" dirty="0">
                <a:solidFill>
                  <a:schemeClr val="bg1"/>
                </a:solidFill>
              </a:rPr>
              <a:t>La tua presenza è un fuoco d'amore </a:t>
            </a:r>
          </a:p>
          <a:p>
            <a:r>
              <a:rPr lang="it-IT" sz="3000" dirty="0">
                <a:solidFill>
                  <a:schemeClr val="bg1"/>
                </a:solidFill>
              </a:rPr>
              <a:t>che avvolge l'anima mia, Gesù. </a:t>
            </a:r>
          </a:p>
          <a:p>
            <a:r>
              <a:rPr lang="it-IT" sz="3000" dirty="0"/>
              <a:t> </a:t>
            </a:r>
          </a:p>
          <a:p>
            <a:pPr algn="ctr"/>
            <a:r>
              <a:rPr lang="it-IT" sz="3000" b="1" i="1" dirty="0">
                <a:solidFill>
                  <a:srgbClr val="FFFF00"/>
                </a:solidFill>
                <a:effectLst>
                  <a:outerShdw blurRad="38100" dist="38100" dir="2700000" algn="tl">
                    <a:srgbClr val="000000">
                      <a:alpha val="43137"/>
                    </a:srgbClr>
                  </a:outerShdw>
                </a:effectLst>
              </a:rPr>
              <a:t>Ora il tuo Spirito in me dice padre,</a:t>
            </a:r>
            <a:endParaRPr lang="it-IT" sz="3000" b="1" dirty="0">
              <a:solidFill>
                <a:srgbClr val="FFFF00"/>
              </a:solidFill>
              <a:effectLst>
                <a:outerShdw blurRad="38100" dist="38100" dir="2700000" algn="tl">
                  <a:srgbClr val="000000">
                    <a:alpha val="43137"/>
                  </a:srgbClr>
                </a:outerShdw>
              </a:effectLst>
            </a:endParaRPr>
          </a:p>
          <a:p>
            <a:pPr algn="ctr"/>
            <a:r>
              <a:rPr lang="it-IT" sz="3000" b="1" i="1" dirty="0">
                <a:solidFill>
                  <a:srgbClr val="FFFF00"/>
                </a:solidFill>
                <a:effectLst>
                  <a:outerShdw blurRad="38100" dist="38100" dir="2700000" algn="tl">
                    <a:srgbClr val="000000">
                      <a:alpha val="43137"/>
                    </a:srgbClr>
                  </a:outerShdw>
                </a:effectLst>
              </a:rPr>
              <a:t>non sono io a parlare sei tu, </a:t>
            </a:r>
            <a:endParaRPr lang="it-IT" sz="3000" b="1" dirty="0">
              <a:solidFill>
                <a:srgbClr val="FFFF00"/>
              </a:solidFill>
              <a:effectLst>
                <a:outerShdw blurRad="38100" dist="38100" dir="2700000" algn="tl">
                  <a:srgbClr val="000000">
                    <a:alpha val="43137"/>
                  </a:srgbClr>
                </a:outerShdw>
              </a:effectLst>
            </a:endParaRPr>
          </a:p>
          <a:p>
            <a:pPr algn="ctr"/>
            <a:r>
              <a:rPr lang="it-IT" sz="3000" b="1" i="1" dirty="0">
                <a:solidFill>
                  <a:srgbClr val="FFFF00"/>
                </a:solidFill>
                <a:effectLst>
                  <a:outerShdw blurRad="38100" dist="38100" dir="2700000" algn="tl">
                    <a:srgbClr val="000000">
                      <a:alpha val="43137"/>
                    </a:srgbClr>
                  </a:outerShdw>
                </a:effectLst>
              </a:rPr>
              <a:t>nell'infinito oceano di pace </a:t>
            </a:r>
            <a:endParaRPr lang="it-IT" sz="3000" b="1" dirty="0">
              <a:solidFill>
                <a:srgbClr val="FFFF00"/>
              </a:solidFill>
              <a:effectLst>
                <a:outerShdw blurRad="38100" dist="38100" dir="2700000" algn="tl">
                  <a:srgbClr val="000000">
                    <a:alpha val="43137"/>
                  </a:srgbClr>
                </a:outerShdw>
              </a:effectLst>
            </a:endParaRPr>
          </a:p>
          <a:p>
            <a:pPr algn="ctr"/>
            <a:r>
              <a:rPr lang="it-IT" sz="3000" b="1" i="1" dirty="0">
                <a:solidFill>
                  <a:srgbClr val="FFFF00"/>
                </a:solidFill>
                <a:effectLst>
                  <a:outerShdw blurRad="38100" dist="38100" dir="2700000" algn="tl">
                    <a:srgbClr val="000000">
                      <a:alpha val="43137"/>
                    </a:srgbClr>
                  </a:outerShdw>
                </a:effectLst>
              </a:rPr>
              <a:t>tu vivi in me, io in te, Gesù</a:t>
            </a:r>
            <a:r>
              <a:rPr lang="it-IT" sz="3000" b="1" dirty="0">
                <a:solidFill>
                  <a:srgbClr val="FF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02073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836712"/>
            <a:ext cx="8928992" cy="3477875"/>
          </a:xfrm>
          <a:prstGeom prst="rect">
            <a:avLst/>
          </a:prstGeom>
        </p:spPr>
        <p:txBody>
          <a:bodyPr wrap="square">
            <a:spAutoFit/>
          </a:bodyPr>
          <a:lstStyle/>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libertà,</a:t>
            </a:r>
          </a:p>
          <a:p>
            <a:pPr algn="ctr"/>
            <a:r>
              <a:rPr lang="it-IT" sz="4400" dirty="0">
                <a:solidFill>
                  <a:srgbClr val="FFFF00"/>
                </a:solidFill>
                <a:effectLst>
                  <a:outerShdw blurRad="38100" dist="38100" dir="2700000" algn="tl">
                    <a:srgbClr val="000000">
                      <a:alpha val="43137"/>
                    </a:srgbClr>
                  </a:outerShdw>
                </a:effectLst>
                <a:latin typeface="AR CENA" pitchFamily="2" charset="0"/>
              </a:rPr>
              <a:t>d</a:t>
            </a:r>
            <a:r>
              <a:rPr lang="it-IT" sz="4400" dirty="0" smtClean="0">
                <a:solidFill>
                  <a:srgbClr val="FFFF00"/>
                </a:solidFill>
                <a:effectLst>
                  <a:outerShdw blurRad="38100" dist="38100" dir="2700000" algn="tl">
                    <a:srgbClr val="000000">
                      <a:alpha val="43137"/>
                    </a:srgbClr>
                  </a:outerShdw>
                </a:effectLst>
                <a:latin typeface="AR CENA" pitchFamily="2" charset="0"/>
              </a:rPr>
              <a:t>egli uccelli del cielo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La gratitudine dei fiori del campo.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pace.</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Il resto sarà dato in più.</a:t>
            </a:r>
            <a:endParaRPr lang="it-IT" sz="4400" dirty="0">
              <a:solidFill>
                <a:srgbClr val="FFFF00"/>
              </a:solidFill>
              <a:latin typeface="AR CENA" pitchFamily="2" charset="0"/>
            </a:endParaRPr>
          </a:p>
        </p:txBody>
      </p:sp>
    </p:spTree>
    <p:extLst>
      <p:ext uri="{BB962C8B-B14F-4D97-AF65-F5344CB8AC3E}">
        <p14:creationId xmlns:p14="http://schemas.microsoft.com/office/powerpoint/2010/main" val="877443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684568" y="1772816"/>
            <a:ext cx="8928992" cy="3477875"/>
          </a:xfrm>
          <a:prstGeom prst="rect">
            <a:avLst/>
          </a:prstGeom>
        </p:spPr>
        <p:txBody>
          <a:bodyPr wrap="square">
            <a:spAutoFit/>
          </a:bodyPr>
          <a:lstStyle/>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libertà,</a:t>
            </a:r>
          </a:p>
          <a:p>
            <a:pPr algn="ctr"/>
            <a:r>
              <a:rPr lang="it-IT" sz="4400" dirty="0">
                <a:solidFill>
                  <a:srgbClr val="FFFF00"/>
                </a:solidFill>
                <a:effectLst>
                  <a:outerShdw blurRad="38100" dist="38100" dir="2700000" algn="tl">
                    <a:srgbClr val="000000">
                      <a:alpha val="43137"/>
                    </a:srgbClr>
                  </a:outerShdw>
                </a:effectLst>
                <a:latin typeface="AR CENA" pitchFamily="2" charset="0"/>
              </a:rPr>
              <a:t>d</a:t>
            </a:r>
            <a:r>
              <a:rPr lang="it-IT" sz="4400" dirty="0" smtClean="0">
                <a:solidFill>
                  <a:srgbClr val="FFFF00"/>
                </a:solidFill>
                <a:effectLst>
                  <a:outerShdw blurRad="38100" dist="38100" dir="2700000" algn="tl">
                    <a:srgbClr val="000000">
                      <a:alpha val="43137"/>
                    </a:srgbClr>
                  </a:outerShdw>
                </a:effectLst>
                <a:latin typeface="AR CENA" pitchFamily="2" charset="0"/>
              </a:rPr>
              <a:t>egli uccelli del cielo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La gratitudine dei fiori del campo.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pace.</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Il resto sarà dato in più.</a:t>
            </a:r>
            <a:endParaRPr lang="it-IT" sz="4400" dirty="0">
              <a:solidFill>
                <a:srgbClr val="FFFF00"/>
              </a:solidFill>
              <a:latin typeface="AR CENA" pitchFamily="2" charset="0"/>
            </a:endParaRPr>
          </a:p>
        </p:txBody>
      </p:sp>
      <p:sp>
        <p:nvSpPr>
          <p:cNvPr id="3" name="Rettangolo 2"/>
          <p:cNvSpPr/>
          <p:nvPr/>
        </p:nvSpPr>
        <p:spPr>
          <a:xfrm>
            <a:off x="0" y="303426"/>
            <a:ext cx="9144000" cy="6744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2000"/>
              </a:lnSpc>
            </a:pPr>
            <a:endParaRPr lang="it-IT" sz="4000" b="1" dirty="0" smtClean="0">
              <a:ln w="11430"/>
              <a:solidFill>
                <a:schemeClr val="accent4">
                  <a:lumMod val="75000"/>
                </a:schemeClr>
              </a:solidFill>
              <a:effectLst>
                <a:outerShdw blurRad="50800" dist="39000" dir="5460000" algn="tl">
                  <a:srgbClr val="000000">
                    <a:alpha val="38000"/>
                  </a:srgbClr>
                </a:outerShdw>
              </a:effectLst>
              <a:latin typeface="AR CENA" pitchFamily="2" charset="0"/>
            </a:endParaRPr>
          </a:p>
          <a:p>
            <a:pPr algn="ctr">
              <a:lnSpc>
                <a:spcPts val="2000"/>
              </a:lnSpc>
            </a:pPr>
            <a:r>
              <a:rPr lang="it-IT" sz="4000" b="1" dirty="0" smtClean="0">
                <a:ln w="11430"/>
                <a:solidFill>
                  <a:srgbClr val="FFFF00"/>
                </a:solidFill>
                <a:effectLst>
                  <a:outerShdw blurRad="38100" dist="38100" dir="2700000" algn="tl">
                    <a:srgbClr val="000000">
                      <a:alpha val="43137"/>
                    </a:srgbClr>
                  </a:outerShdw>
                </a:effectLst>
                <a:latin typeface="AR CENA" pitchFamily="2" charset="0"/>
              </a:rPr>
              <a:t>TANTUM ERGO SACRAMENTUM</a:t>
            </a:r>
          </a:p>
        </p:txBody>
      </p:sp>
      <p:sp>
        <p:nvSpPr>
          <p:cNvPr id="4" name="Rettangolo 3"/>
          <p:cNvSpPr/>
          <p:nvPr/>
        </p:nvSpPr>
        <p:spPr>
          <a:xfrm>
            <a:off x="539552" y="974913"/>
            <a:ext cx="8064896" cy="5093702"/>
          </a:xfrm>
          <a:prstGeom prst="rect">
            <a:avLst/>
          </a:prstGeom>
        </p:spPr>
        <p:txBody>
          <a:bodyPr wrap="square">
            <a:spAutoFit/>
          </a:bodyPr>
          <a:lstStyle/>
          <a:p>
            <a:pPr algn="ctr"/>
            <a:r>
              <a:rPr lang="it-IT" sz="2500" b="1" dirty="0" smtClean="0">
                <a:solidFill>
                  <a:schemeClr val="bg1"/>
                </a:solidFill>
              </a:rPr>
              <a:t>Adoriamo il Sacramento</a:t>
            </a:r>
            <a:r>
              <a:rPr lang="it-IT" sz="2500" dirty="0" smtClean="0">
                <a:solidFill>
                  <a:schemeClr val="bg1"/>
                </a:solidFill>
              </a:rPr>
              <a:t/>
            </a:r>
            <a:br>
              <a:rPr lang="it-IT" sz="2500" dirty="0" smtClean="0">
                <a:solidFill>
                  <a:schemeClr val="bg1"/>
                </a:solidFill>
              </a:rPr>
            </a:br>
            <a:r>
              <a:rPr lang="it-IT" sz="2500" dirty="0" smtClean="0">
                <a:solidFill>
                  <a:schemeClr val="bg1"/>
                </a:solidFill>
              </a:rPr>
              <a:t>che Dio Padre ci donò:</a:t>
            </a:r>
          </a:p>
          <a:p>
            <a:pPr algn="ctr"/>
            <a:r>
              <a:rPr lang="it-IT" sz="2500" dirty="0" smtClean="0">
                <a:solidFill>
                  <a:schemeClr val="bg1"/>
                </a:solidFill>
              </a:rPr>
              <a:t>Nuovo patto, nuovo rito</a:t>
            </a:r>
          </a:p>
          <a:p>
            <a:pPr algn="ctr"/>
            <a:r>
              <a:rPr lang="it-IT" sz="2500" dirty="0" smtClean="0">
                <a:solidFill>
                  <a:schemeClr val="bg1"/>
                </a:solidFill>
              </a:rPr>
              <a:t>Nella fede si compì.</a:t>
            </a:r>
          </a:p>
          <a:p>
            <a:pPr algn="ctr"/>
            <a:r>
              <a:rPr lang="it-IT" sz="2500" dirty="0" smtClean="0">
                <a:solidFill>
                  <a:schemeClr val="bg1"/>
                </a:solidFill>
              </a:rPr>
              <a:t>Al Mistero è fondamento</a:t>
            </a:r>
          </a:p>
          <a:p>
            <a:pPr algn="ctr"/>
            <a:r>
              <a:rPr lang="it-IT" sz="2500" dirty="0" smtClean="0">
                <a:solidFill>
                  <a:schemeClr val="bg1"/>
                </a:solidFill>
              </a:rPr>
              <a:t>la Parola di Gesù.</a:t>
            </a:r>
            <a:br>
              <a:rPr lang="it-IT" sz="2500" dirty="0" smtClean="0">
                <a:solidFill>
                  <a:schemeClr val="bg1"/>
                </a:solidFill>
              </a:rPr>
            </a:br>
            <a:endParaRPr lang="it-IT" sz="2500" dirty="0" smtClean="0">
              <a:solidFill>
                <a:schemeClr val="bg1"/>
              </a:solidFill>
            </a:endParaRPr>
          </a:p>
          <a:p>
            <a:pPr algn="ctr"/>
            <a:r>
              <a:rPr lang="it-IT" sz="2500" dirty="0" smtClean="0">
                <a:solidFill>
                  <a:schemeClr val="bg1"/>
                </a:solidFill>
              </a:rPr>
              <a:t>Gloria al Padre Onnipotente;</a:t>
            </a:r>
          </a:p>
          <a:p>
            <a:pPr algn="ctr"/>
            <a:r>
              <a:rPr lang="it-IT" sz="2500" dirty="0" smtClean="0">
                <a:solidFill>
                  <a:schemeClr val="bg1"/>
                </a:solidFill>
              </a:rPr>
              <a:t>gloria al Figlio Redentor!</a:t>
            </a:r>
          </a:p>
          <a:p>
            <a:pPr algn="ctr"/>
            <a:r>
              <a:rPr lang="it-IT" sz="2500" dirty="0" smtClean="0">
                <a:solidFill>
                  <a:schemeClr val="bg1"/>
                </a:solidFill>
              </a:rPr>
              <a:t>Lode grande sommo onore</a:t>
            </a:r>
          </a:p>
          <a:p>
            <a:pPr algn="ctr"/>
            <a:r>
              <a:rPr lang="it-IT" sz="2500" dirty="0">
                <a:solidFill>
                  <a:schemeClr val="bg1"/>
                </a:solidFill>
              </a:rPr>
              <a:t>a</a:t>
            </a:r>
            <a:r>
              <a:rPr lang="it-IT" sz="2500" dirty="0" smtClean="0">
                <a:solidFill>
                  <a:schemeClr val="bg1"/>
                </a:solidFill>
              </a:rPr>
              <a:t>ll’Eterna Carità;</a:t>
            </a:r>
          </a:p>
          <a:p>
            <a:pPr algn="ctr"/>
            <a:r>
              <a:rPr lang="it-IT" sz="2500" dirty="0" smtClean="0">
                <a:solidFill>
                  <a:schemeClr val="bg1"/>
                </a:solidFill>
              </a:rPr>
              <a:t>gloria immensa, eterno amore</a:t>
            </a:r>
          </a:p>
          <a:p>
            <a:pPr algn="ctr"/>
            <a:r>
              <a:rPr lang="it-IT" sz="2500" dirty="0" smtClean="0">
                <a:solidFill>
                  <a:schemeClr val="bg1"/>
                </a:solidFill>
              </a:rPr>
              <a:t>alla Santa Trinità. Amen.</a:t>
            </a:r>
            <a:endParaRPr lang="it-IT" sz="2500" dirty="0">
              <a:solidFill>
                <a:schemeClr val="bg1"/>
              </a:solidFill>
            </a:endParaRPr>
          </a:p>
        </p:txBody>
      </p:sp>
    </p:spTree>
    <p:extLst>
      <p:ext uri="{BB962C8B-B14F-4D97-AF65-F5344CB8AC3E}">
        <p14:creationId xmlns:p14="http://schemas.microsoft.com/office/powerpoint/2010/main" val="25337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4">
                                            <p:txEl>
                                              <p:pRg st="4" end="4"/>
                                            </p:txEl>
                                          </p:spTgt>
                                        </p:tgtEl>
                                        <p:attrNameLst>
                                          <p:attrName>ppt_y</p:attrName>
                                        </p:attrNameLst>
                                      </p:cBhvr>
                                      <p:tavLst>
                                        <p:tav tm="0">
                                          <p:val>
                                            <p:strVal val="1+#ppt_h/2"/>
                                          </p:val>
                                        </p:tav>
                                        <p:tav tm="100000">
                                          <p:val>
                                            <p:strVal val="#ppt_y"/>
                                          </p:val>
                                        </p:tav>
                                      </p:tavLst>
                                    </p:anim>
                                  </p:childTnLst>
                                </p:cTn>
                              </p:par>
                              <p:par>
                                <p:cTn id="37" presetID="7" presetClass="entr" presetSubtype="4"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additive="base">
                                        <p:cTn id="39" dur="5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0" dur="5000" fill="hold"/>
                                        <p:tgtEl>
                                          <p:spTgt spid="4">
                                            <p:txEl>
                                              <p:pRg st="5" end="5"/>
                                            </p:txEl>
                                          </p:spTgt>
                                        </p:tgtEl>
                                        <p:attrNameLst>
                                          <p:attrName>ppt_y</p:attrName>
                                        </p:attrNameLst>
                                      </p:cBhvr>
                                      <p:tavLst>
                                        <p:tav tm="0">
                                          <p:val>
                                            <p:strVal val="1+#ppt_h/2"/>
                                          </p:val>
                                        </p:tav>
                                        <p:tav tm="100000">
                                          <p:val>
                                            <p:strVal val="#ppt_y"/>
                                          </p:val>
                                        </p:tav>
                                      </p:tavLst>
                                    </p:anim>
                                  </p:childTnLst>
                                </p:cTn>
                              </p:par>
                              <p:par>
                                <p:cTn id="41" presetID="7" presetClass="entr" presetSubtype="4"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4">
                                            <p:txEl>
                                              <p:pRg st="6" end="6"/>
                                            </p:txEl>
                                          </p:spTgt>
                                        </p:tgtEl>
                                        <p:attrNameLst>
                                          <p:attrName>ppt_y</p:attrName>
                                        </p:attrNameLst>
                                      </p:cBhvr>
                                      <p:tavLst>
                                        <p:tav tm="0">
                                          <p:val>
                                            <p:strVal val="1+#ppt_h/2"/>
                                          </p:val>
                                        </p:tav>
                                        <p:tav tm="100000">
                                          <p:val>
                                            <p:strVal val="#ppt_y"/>
                                          </p:val>
                                        </p:tav>
                                      </p:tavLst>
                                    </p:anim>
                                  </p:childTnLst>
                                </p:cTn>
                              </p:par>
                              <p:par>
                                <p:cTn id="45" presetID="7" presetClass="entr" presetSubtype="4"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 calcmode="lin" valueType="num">
                                      <p:cBhvr additive="base">
                                        <p:cTn id="47" dur="5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8" dur="5000" fill="hold"/>
                                        <p:tgtEl>
                                          <p:spTgt spid="4">
                                            <p:txEl>
                                              <p:pRg st="7" end="7"/>
                                            </p:txEl>
                                          </p:spTgt>
                                        </p:tgtEl>
                                        <p:attrNameLst>
                                          <p:attrName>ppt_y</p:attrName>
                                        </p:attrNameLst>
                                      </p:cBhvr>
                                      <p:tavLst>
                                        <p:tav tm="0">
                                          <p:val>
                                            <p:strVal val="1+#ppt_h/2"/>
                                          </p:val>
                                        </p:tav>
                                        <p:tav tm="100000">
                                          <p:val>
                                            <p:strVal val="#ppt_y"/>
                                          </p:val>
                                        </p:tav>
                                      </p:tavLst>
                                    </p:anim>
                                  </p:childTnLst>
                                </p:cTn>
                              </p:par>
                              <p:par>
                                <p:cTn id="49" presetID="7" presetClass="entr" presetSubtype="4"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 calcmode="lin" valueType="num">
                                      <p:cBhvr additive="base">
                                        <p:cTn id="51" dur="50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2" dur="5000" fill="hold"/>
                                        <p:tgtEl>
                                          <p:spTgt spid="4">
                                            <p:txEl>
                                              <p:pRg st="8" end="8"/>
                                            </p:txEl>
                                          </p:spTgt>
                                        </p:tgtEl>
                                        <p:attrNameLst>
                                          <p:attrName>ppt_y</p:attrName>
                                        </p:attrNameLst>
                                      </p:cBhvr>
                                      <p:tavLst>
                                        <p:tav tm="0">
                                          <p:val>
                                            <p:strVal val="1+#ppt_h/2"/>
                                          </p:val>
                                        </p:tav>
                                        <p:tav tm="100000">
                                          <p:val>
                                            <p:strVal val="#ppt_y"/>
                                          </p:val>
                                        </p:tav>
                                      </p:tavLst>
                                    </p:anim>
                                  </p:childTnLst>
                                </p:cTn>
                              </p:par>
                              <p:par>
                                <p:cTn id="53" presetID="7" presetClass="entr" presetSubtype="4" fill="hold"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4">
                                            <p:txEl>
                                              <p:pRg st="9" end="9"/>
                                            </p:txEl>
                                          </p:spTgt>
                                        </p:tgtEl>
                                        <p:attrNameLst>
                                          <p:attrName>ppt_y</p:attrName>
                                        </p:attrNameLst>
                                      </p:cBhvr>
                                      <p:tavLst>
                                        <p:tav tm="0">
                                          <p:val>
                                            <p:strVal val="1+#ppt_h/2"/>
                                          </p:val>
                                        </p:tav>
                                        <p:tav tm="100000">
                                          <p:val>
                                            <p:strVal val="#ppt_y"/>
                                          </p:val>
                                        </p:tav>
                                      </p:tavLst>
                                    </p:anim>
                                  </p:childTnLst>
                                </p:cTn>
                              </p:par>
                              <p:par>
                                <p:cTn id="57" presetID="7" presetClass="entr" presetSubtype="4" fill="hold" nodeType="with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 calcmode="lin" valueType="num">
                                      <p:cBhvr additive="base">
                                        <p:cTn id="59" dur="50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0" dur="50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684568" y="1772816"/>
            <a:ext cx="8928992" cy="3477875"/>
          </a:xfrm>
          <a:prstGeom prst="rect">
            <a:avLst/>
          </a:prstGeom>
        </p:spPr>
        <p:txBody>
          <a:bodyPr wrap="square">
            <a:spAutoFit/>
          </a:bodyPr>
          <a:lstStyle/>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libertà,</a:t>
            </a:r>
          </a:p>
          <a:p>
            <a:pPr algn="ctr"/>
            <a:r>
              <a:rPr lang="it-IT" sz="4400" dirty="0">
                <a:solidFill>
                  <a:srgbClr val="FFFF00"/>
                </a:solidFill>
                <a:effectLst>
                  <a:outerShdw blurRad="38100" dist="38100" dir="2700000" algn="tl">
                    <a:srgbClr val="000000">
                      <a:alpha val="43137"/>
                    </a:srgbClr>
                  </a:outerShdw>
                </a:effectLst>
                <a:latin typeface="AR CENA" pitchFamily="2" charset="0"/>
              </a:rPr>
              <a:t>d</a:t>
            </a:r>
            <a:r>
              <a:rPr lang="it-IT" sz="4400" dirty="0" smtClean="0">
                <a:solidFill>
                  <a:srgbClr val="FFFF00"/>
                </a:solidFill>
                <a:effectLst>
                  <a:outerShdw blurRad="38100" dist="38100" dir="2700000" algn="tl">
                    <a:srgbClr val="000000">
                      <a:alpha val="43137"/>
                    </a:srgbClr>
                  </a:outerShdw>
                </a:effectLst>
                <a:latin typeface="AR CENA" pitchFamily="2" charset="0"/>
              </a:rPr>
              <a:t>egli uccelli del cielo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La gratitudine dei fiori del campo.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pace.</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Il resto sarà dato in più.</a:t>
            </a:r>
            <a:endParaRPr lang="it-IT" sz="4400" dirty="0">
              <a:solidFill>
                <a:srgbClr val="FFFF00"/>
              </a:solidFill>
              <a:latin typeface="AR CENA" pitchFamily="2" charset="0"/>
            </a:endParaRPr>
          </a:p>
        </p:txBody>
      </p:sp>
      <p:sp>
        <p:nvSpPr>
          <p:cNvPr id="4" name="Rettangolo 3"/>
          <p:cNvSpPr/>
          <p:nvPr/>
        </p:nvSpPr>
        <p:spPr>
          <a:xfrm>
            <a:off x="525272" y="764704"/>
            <a:ext cx="8064896" cy="5847755"/>
          </a:xfrm>
          <a:prstGeom prst="rect">
            <a:avLst/>
          </a:prstGeom>
        </p:spPr>
        <p:txBody>
          <a:bodyPr wrap="square">
            <a:spAutoFit/>
          </a:bodyPr>
          <a:lstStyle/>
          <a:p>
            <a:pPr algn="ctr"/>
            <a:r>
              <a:rPr lang="it-IT" sz="2500" b="1" dirty="0" smtClean="0">
                <a:solidFill>
                  <a:schemeClr val="bg1"/>
                </a:solidFill>
              </a:rPr>
              <a:t>Hai dato loro il pane disceso dal cielo.</a:t>
            </a:r>
          </a:p>
          <a:p>
            <a:pPr algn="ctr"/>
            <a:r>
              <a:rPr lang="it-IT" sz="2500" b="1" dirty="0" smtClean="0">
                <a:solidFill>
                  <a:srgbClr val="FFFF00"/>
                </a:solidFill>
                <a:effectLst>
                  <a:outerShdw blurRad="38100" dist="38100" dir="2700000" algn="tl">
                    <a:srgbClr val="000000">
                      <a:alpha val="43137"/>
                    </a:srgbClr>
                  </a:outerShdw>
                </a:effectLst>
              </a:rPr>
              <a:t>Che porta in sé ogni dolcezza.</a:t>
            </a:r>
          </a:p>
          <a:p>
            <a:pPr algn="ctr"/>
            <a:endParaRPr lang="it-IT" sz="2500" b="1" dirty="0">
              <a:solidFill>
                <a:schemeClr val="bg1"/>
              </a:solidFill>
            </a:endParaRPr>
          </a:p>
          <a:p>
            <a:pPr algn="ctr"/>
            <a:r>
              <a:rPr lang="it-IT" sz="2500" b="1" dirty="0" smtClean="0">
                <a:solidFill>
                  <a:schemeClr val="bg1"/>
                </a:solidFill>
              </a:rPr>
              <a:t>Preghiamo</a:t>
            </a:r>
          </a:p>
          <a:p>
            <a:pPr algn="ctr"/>
            <a:r>
              <a:rPr lang="it-IT" sz="2500" b="1" dirty="0" smtClean="0">
                <a:solidFill>
                  <a:schemeClr val="bg1"/>
                </a:solidFill>
              </a:rPr>
              <a:t>Signore Gesù Cristo, che nel mirabile sacramento dell'Eucaristia ci hai lasciato il memoriale della tua Pasqua, fa' che adoriamo con viva fede il santo mistero </a:t>
            </a:r>
          </a:p>
          <a:p>
            <a:pPr algn="ctr"/>
            <a:r>
              <a:rPr lang="it-IT" sz="2500" b="1" dirty="0" smtClean="0">
                <a:solidFill>
                  <a:schemeClr val="bg1"/>
                </a:solidFill>
              </a:rPr>
              <a:t>del tuo corpo e del tuo sangue, </a:t>
            </a:r>
          </a:p>
          <a:p>
            <a:pPr algn="ctr"/>
            <a:r>
              <a:rPr lang="it-IT" sz="2500" b="1" dirty="0" smtClean="0">
                <a:solidFill>
                  <a:schemeClr val="bg1"/>
                </a:solidFill>
              </a:rPr>
              <a:t>per sentire sempre in noi i benefici della redenzione.</a:t>
            </a:r>
          </a:p>
          <a:p>
            <a:pPr algn="ctr"/>
            <a:endParaRPr lang="it-IT" sz="2500" b="1" dirty="0">
              <a:solidFill>
                <a:schemeClr val="bg1"/>
              </a:solidFill>
            </a:endParaRPr>
          </a:p>
          <a:p>
            <a:pPr algn="ctr"/>
            <a:endParaRPr lang="it-IT" sz="2500" b="1" dirty="0" smtClean="0">
              <a:solidFill>
                <a:schemeClr val="bg1"/>
              </a:solidFill>
            </a:endParaRPr>
          </a:p>
          <a:p>
            <a:pPr algn="ctr"/>
            <a:endParaRPr lang="it-IT" sz="2500" b="1" dirty="0">
              <a:solidFill>
                <a:schemeClr val="bg1"/>
              </a:solidFill>
            </a:endParaRPr>
          </a:p>
          <a:p>
            <a:pPr algn="ctr"/>
            <a:r>
              <a:rPr lang="it-IT" sz="3700" b="1" dirty="0" smtClean="0">
                <a:solidFill>
                  <a:schemeClr val="bg1"/>
                </a:solidFill>
                <a:latin typeface="Garamond" pitchFamily="18" charset="0"/>
              </a:rPr>
              <a:t>In silenzio e, se possibile, in ginocchio</a:t>
            </a:r>
          </a:p>
          <a:p>
            <a:pPr algn="ctr"/>
            <a:r>
              <a:rPr lang="it-IT" sz="3700" b="1" dirty="0">
                <a:solidFill>
                  <a:schemeClr val="bg1"/>
                </a:solidFill>
                <a:latin typeface="Garamond" pitchFamily="18" charset="0"/>
              </a:rPr>
              <a:t>r</a:t>
            </a:r>
            <a:r>
              <a:rPr lang="it-IT" sz="3700" b="1" dirty="0" smtClean="0">
                <a:solidFill>
                  <a:schemeClr val="bg1"/>
                </a:solidFill>
                <a:latin typeface="Garamond" pitchFamily="18" charset="0"/>
              </a:rPr>
              <a:t>iceviamo la Benedizione Eucaristica</a:t>
            </a:r>
          </a:p>
        </p:txBody>
      </p:sp>
    </p:spTree>
    <p:extLst>
      <p:ext uri="{BB962C8B-B14F-4D97-AF65-F5344CB8AC3E}">
        <p14:creationId xmlns:p14="http://schemas.microsoft.com/office/powerpoint/2010/main" val="36899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 calcmode="lin" valueType="num">
                                      <p:cBhvr additive="base">
                                        <p:cTn id="43" dur="50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4" fill="hold" nodeType="click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anim calcmode="lin" valueType="num">
                                      <p:cBhvr additive="base">
                                        <p:cTn id="49" dur="50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958082"/>
            <a:ext cx="8784976" cy="5700738"/>
          </a:xfrm>
        </p:spPr>
        <p:txBody>
          <a:bodyPr>
            <a:normAutofit lnSpcReduction="10000"/>
          </a:bodyPr>
          <a:lstStyle/>
          <a:p>
            <a:pPr marL="0" indent="0">
              <a:buNone/>
            </a:pPr>
            <a:r>
              <a:rPr lang="it-IT" b="1" baseline="30000" dirty="0">
                <a:solidFill>
                  <a:schemeClr val="bg1"/>
                </a:solidFill>
              </a:rPr>
              <a:t>5</a:t>
            </a:r>
            <a:r>
              <a:rPr lang="it-IT" dirty="0">
                <a:solidFill>
                  <a:schemeClr val="bg1"/>
                </a:solidFill>
              </a:rPr>
              <a:t>E quando pregate, non siate simili agli ipocriti che, nelle sinagoghe e negli angoli delle piazze, amano pregare stando ritti, per essere visti dalla gente. In verità io vi dico: hanno già ricevuto la loro ricompensa. </a:t>
            </a:r>
            <a:r>
              <a:rPr lang="it-IT" b="1" baseline="30000" dirty="0">
                <a:solidFill>
                  <a:schemeClr val="bg1"/>
                </a:solidFill>
              </a:rPr>
              <a:t>6</a:t>
            </a:r>
            <a:r>
              <a:rPr lang="it-IT" dirty="0">
                <a:solidFill>
                  <a:schemeClr val="bg1"/>
                </a:solidFill>
              </a:rPr>
              <a:t>Invece, quando tu preghi, entra nella tua camera, chiudi la porta e prega il Padre tuo, che è nel segreto; e il Padre tuo, che vede nel segreto, ti ricompenserà</a:t>
            </a:r>
            <a:r>
              <a:rPr lang="it-IT" dirty="0" smtClean="0">
                <a:solidFill>
                  <a:schemeClr val="bg1"/>
                </a:solidFill>
              </a:rPr>
              <a:t>. </a:t>
            </a:r>
            <a:r>
              <a:rPr lang="it-IT" b="1" baseline="30000" dirty="0" smtClean="0">
                <a:solidFill>
                  <a:schemeClr val="bg1"/>
                </a:solidFill>
              </a:rPr>
              <a:t>7</a:t>
            </a:r>
            <a:r>
              <a:rPr lang="it-IT" dirty="0" smtClean="0">
                <a:solidFill>
                  <a:schemeClr val="bg1"/>
                </a:solidFill>
              </a:rPr>
              <a:t>Pregando</a:t>
            </a:r>
            <a:r>
              <a:rPr lang="it-IT" dirty="0">
                <a:solidFill>
                  <a:schemeClr val="bg1"/>
                </a:solidFill>
              </a:rPr>
              <a:t>, non sprecate parole come i pagani: essi credono di venire ascoltati a forza di parole. </a:t>
            </a:r>
            <a:r>
              <a:rPr lang="it-IT" b="1" baseline="30000" dirty="0">
                <a:solidFill>
                  <a:schemeClr val="bg1"/>
                </a:solidFill>
              </a:rPr>
              <a:t>8</a:t>
            </a:r>
            <a:r>
              <a:rPr lang="it-IT" dirty="0">
                <a:solidFill>
                  <a:schemeClr val="bg1"/>
                </a:solidFill>
              </a:rPr>
              <a:t>Non siate dunque come loro, perché il Padre vostro sa di quali cose avete bisogno prima ancora che gliele chiediate. </a:t>
            </a:r>
          </a:p>
        </p:txBody>
      </p:sp>
      <p:sp>
        <p:nvSpPr>
          <p:cNvPr id="4" name="CasellaDiTesto 3"/>
          <p:cNvSpPr txBox="1"/>
          <p:nvPr/>
        </p:nvSpPr>
        <p:spPr>
          <a:xfrm>
            <a:off x="5508105" y="6592996"/>
            <a:ext cx="3629538" cy="292388"/>
          </a:xfrm>
          <a:prstGeom prst="rect">
            <a:avLst/>
          </a:prstGeom>
          <a:noFill/>
        </p:spPr>
        <p:txBody>
          <a:bodyPr wrap="square" rtlCol="0">
            <a:spAutoFit/>
          </a:bodyPr>
          <a:lstStyle/>
          <a:p>
            <a:pPr algn="r"/>
            <a:r>
              <a:rPr lang="it-IT" sz="1300" dirty="0" smtClean="0">
                <a:solidFill>
                  <a:srgbClr val="FFFF00"/>
                </a:solidFill>
                <a:latin typeface="AR CENA" pitchFamily="2" charset="0"/>
              </a:rPr>
              <a:t>PREGANDO NON SPRECATE PAROLE – 21 Febbraio 2024</a:t>
            </a:r>
            <a:endParaRPr lang="it-IT" sz="1300" dirty="0">
              <a:solidFill>
                <a:srgbClr val="FFFF00"/>
              </a:solidFill>
              <a:latin typeface="AR CENA" pitchFamily="2" charset="0"/>
            </a:endParaRPr>
          </a:p>
        </p:txBody>
      </p:sp>
      <p:sp>
        <p:nvSpPr>
          <p:cNvPr id="5" name="CasellaDiTesto 4"/>
          <p:cNvSpPr txBox="1"/>
          <p:nvPr/>
        </p:nvSpPr>
        <p:spPr>
          <a:xfrm>
            <a:off x="1" y="188640"/>
            <a:ext cx="9137642" cy="769441"/>
          </a:xfrm>
          <a:prstGeom prst="rect">
            <a:avLst/>
          </a:prstGeom>
          <a:noFill/>
        </p:spPr>
        <p:txBody>
          <a:bodyPr wrap="square" rtlCol="0">
            <a:spAutoFit/>
          </a:bodyPr>
          <a:lstStyle/>
          <a:p>
            <a:pPr algn="ctr"/>
            <a:r>
              <a:rPr lang="it-IT" sz="4400" dirty="0" smtClean="0">
                <a:solidFill>
                  <a:srgbClr val="FFFF00"/>
                </a:solidFill>
                <a:latin typeface="AR CENA" pitchFamily="2" charset="0"/>
              </a:rPr>
              <a:t>Dal Vangelo secondo Matteo </a:t>
            </a:r>
            <a:r>
              <a:rPr lang="it-IT" sz="1500" dirty="0" smtClean="0">
                <a:solidFill>
                  <a:srgbClr val="FFFF00"/>
                </a:solidFill>
                <a:latin typeface="AR CENA" pitchFamily="2" charset="0"/>
              </a:rPr>
              <a:t>(Mt 6,5-8)</a:t>
            </a:r>
            <a:endParaRPr lang="it-IT" sz="1500" dirty="0">
              <a:solidFill>
                <a:srgbClr val="FFFF00"/>
              </a:solidFill>
              <a:latin typeface="AR CENA" pitchFamily="2" charset="0"/>
            </a:endParaRPr>
          </a:p>
        </p:txBody>
      </p:sp>
    </p:spTree>
    <p:extLst>
      <p:ext uri="{BB962C8B-B14F-4D97-AF65-F5344CB8AC3E}">
        <p14:creationId xmlns:p14="http://schemas.microsoft.com/office/powerpoint/2010/main" val="40488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684568" y="1772816"/>
            <a:ext cx="8928992" cy="3477875"/>
          </a:xfrm>
          <a:prstGeom prst="rect">
            <a:avLst/>
          </a:prstGeom>
        </p:spPr>
        <p:txBody>
          <a:bodyPr wrap="square">
            <a:spAutoFit/>
          </a:bodyPr>
          <a:lstStyle/>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libertà,</a:t>
            </a:r>
          </a:p>
          <a:p>
            <a:pPr algn="ctr"/>
            <a:r>
              <a:rPr lang="it-IT" sz="4400" dirty="0">
                <a:solidFill>
                  <a:srgbClr val="FFFF00"/>
                </a:solidFill>
                <a:effectLst>
                  <a:outerShdw blurRad="38100" dist="38100" dir="2700000" algn="tl">
                    <a:srgbClr val="000000">
                      <a:alpha val="43137"/>
                    </a:srgbClr>
                  </a:outerShdw>
                </a:effectLst>
                <a:latin typeface="AR CENA" pitchFamily="2" charset="0"/>
              </a:rPr>
              <a:t>d</a:t>
            </a:r>
            <a:r>
              <a:rPr lang="it-IT" sz="4400" dirty="0" smtClean="0">
                <a:solidFill>
                  <a:srgbClr val="FFFF00"/>
                </a:solidFill>
                <a:effectLst>
                  <a:outerShdw blurRad="38100" dist="38100" dir="2700000" algn="tl">
                    <a:srgbClr val="000000">
                      <a:alpha val="43137"/>
                    </a:srgbClr>
                  </a:outerShdw>
                </a:effectLst>
                <a:latin typeface="AR CENA" pitchFamily="2" charset="0"/>
              </a:rPr>
              <a:t>egli uccelli del cielo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La gratitudine dei fiori del campo.</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Donaci la pace.</a:t>
            </a:r>
          </a:p>
          <a:p>
            <a:pPr algn="ctr"/>
            <a:r>
              <a:rPr lang="it-IT" sz="4400" dirty="0" smtClean="0">
                <a:solidFill>
                  <a:srgbClr val="FFFF00"/>
                </a:solidFill>
                <a:effectLst>
                  <a:outerShdw blurRad="38100" dist="38100" dir="2700000" algn="tl">
                    <a:srgbClr val="000000">
                      <a:alpha val="43137"/>
                    </a:srgbClr>
                  </a:outerShdw>
                </a:effectLst>
                <a:latin typeface="AR CENA" pitchFamily="2" charset="0"/>
              </a:rPr>
              <a:t>Il resto sarà dato in più.</a:t>
            </a:r>
            <a:endParaRPr lang="it-IT" sz="4400" dirty="0">
              <a:solidFill>
                <a:srgbClr val="FFFF00"/>
              </a:solidFill>
              <a:latin typeface="AR CENA" pitchFamily="2" charset="0"/>
            </a:endParaRPr>
          </a:p>
        </p:txBody>
      </p:sp>
      <p:sp>
        <p:nvSpPr>
          <p:cNvPr id="4" name="Rettangolo 3"/>
          <p:cNvSpPr/>
          <p:nvPr/>
        </p:nvSpPr>
        <p:spPr>
          <a:xfrm>
            <a:off x="525272" y="44624"/>
            <a:ext cx="8064896" cy="6812121"/>
          </a:xfrm>
          <a:prstGeom prst="rect">
            <a:avLst/>
          </a:prstGeom>
        </p:spPr>
        <p:txBody>
          <a:bodyPr wrap="square">
            <a:spAutoFit/>
          </a:bodyPr>
          <a:lstStyle/>
          <a:p>
            <a:pPr algn="ctr">
              <a:spcAft>
                <a:spcPts val="800"/>
              </a:spcAft>
            </a:pPr>
            <a:r>
              <a:rPr lang="it-IT" sz="2500" b="1" dirty="0" smtClean="0">
                <a:solidFill>
                  <a:schemeClr val="bg1"/>
                </a:solidFill>
              </a:rPr>
              <a:t>Dio sia benedetto.</a:t>
            </a:r>
          </a:p>
          <a:p>
            <a:pPr algn="ctr">
              <a:spcAft>
                <a:spcPts val="800"/>
              </a:spcAft>
            </a:pPr>
            <a:r>
              <a:rPr lang="it-IT" sz="2500" b="1" dirty="0" smtClean="0">
                <a:solidFill>
                  <a:schemeClr val="bg1"/>
                </a:solidFill>
              </a:rPr>
              <a:t>Benedetto il Suo santo Nome.</a:t>
            </a:r>
          </a:p>
          <a:p>
            <a:pPr algn="ctr">
              <a:spcAft>
                <a:spcPts val="800"/>
              </a:spcAft>
            </a:pPr>
            <a:r>
              <a:rPr lang="it-IT" sz="2500" b="1" dirty="0" smtClean="0">
                <a:solidFill>
                  <a:schemeClr val="bg1"/>
                </a:solidFill>
              </a:rPr>
              <a:t>Benedetto Gesù Cristo, vero Dio e vero Uomo.</a:t>
            </a:r>
          </a:p>
          <a:p>
            <a:pPr algn="ctr">
              <a:spcAft>
                <a:spcPts val="800"/>
              </a:spcAft>
            </a:pPr>
            <a:r>
              <a:rPr lang="it-IT" sz="2500" b="1" dirty="0" smtClean="0">
                <a:solidFill>
                  <a:schemeClr val="bg1"/>
                </a:solidFill>
              </a:rPr>
              <a:t>Benedetto il Nome di Gesù.</a:t>
            </a:r>
          </a:p>
          <a:p>
            <a:pPr algn="ctr">
              <a:spcAft>
                <a:spcPts val="800"/>
              </a:spcAft>
            </a:pPr>
            <a:r>
              <a:rPr lang="it-IT" sz="2500" b="1" dirty="0" smtClean="0">
                <a:solidFill>
                  <a:schemeClr val="bg1"/>
                </a:solidFill>
              </a:rPr>
              <a:t>Benedetto il Suo sacratissimo Cuore.</a:t>
            </a:r>
          </a:p>
          <a:p>
            <a:pPr algn="ctr">
              <a:spcAft>
                <a:spcPts val="800"/>
              </a:spcAft>
            </a:pPr>
            <a:r>
              <a:rPr lang="it-IT" sz="2500" b="1" dirty="0" smtClean="0">
                <a:solidFill>
                  <a:schemeClr val="bg1"/>
                </a:solidFill>
              </a:rPr>
              <a:t>Benedetto il Suo preziosissimo Sangue.</a:t>
            </a:r>
          </a:p>
          <a:p>
            <a:pPr algn="ctr">
              <a:spcAft>
                <a:spcPts val="800"/>
              </a:spcAft>
            </a:pPr>
            <a:r>
              <a:rPr lang="it-IT" sz="2500" b="1" dirty="0" smtClean="0">
                <a:solidFill>
                  <a:schemeClr val="bg1"/>
                </a:solidFill>
              </a:rPr>
              <a:t>Benedetto Gesù nel Santissimo Sacramento dell'altare.</a:t>
            </a:r>
          </a:p>
          <a:p>
            <a:pPr algn="ctr">
              <a:spcAft>
                <a:spcPts val="800"/>
              </a:spcAft>
            </a:pPr>
            <a:r>
              <a:rPr lang="it-IT" sz="2500" b="1" dirty="0" smtClean="0">
                <a:solidFill>
                  <a:schemeClr val="bg1"/>
                </a:solidFill>
              </a:rPr>
              <a:t>Benedetto lo Spirito Santo </a:t>
            </a:r>
            <a:r>
              <a:rPr lang="it-IT" sz="2500" b="1" dirty="0" err="1" smtClean="0">
                <a:solidFill>
                  <a:schemeClr val="bg1"/>
                </a:solidFill>
              </a:rPr>
              <a:t>Paraclito</a:t>
            </a:r>
            <a:r>
              <a:rPr lang="it-IT" sz="2500" b="1" dirty="0" smtClean="0">
                <a:solidFill>
                  <a:schemeClr val="bg1"/>
                </a:solidFill>
              </a:rPr>
              <a:t>.</a:t>
            </a:r>
          </a:p>
          <a:p>
            <a:pPr algn="ctr">
              <a:spcAft>
                <a:spcPts val="800"/>
              </a:spcAft>
            </a:pPr>
            <a:r>
              <a:rPr lang="it-IT" sz="2500" b="1" dirty="0" smtClean="0">
                <a:solidFill>
                  <a:schemeClr val="bg1"/>
                </a:solidFill>
              </a:rPr>
              <a:t>Benedetta la gran Madre di Dio, Maria Santissima.</a:t>
            </a:r>
          </a:p>
          <a:p>
            <a:pPr algn="ctr">
              <a:spcAft>
                <a:spcPts val="800"/>
              </a:spcAft>
            </a:pPr>
            <a:r>
              <a:rPr lang="it-IT" sz="2500" b="1" dirty="0" smtClean="0">
                <a:solidFill>
                  <a:schemeClr val="bg1"/>
                </a:solidFill>
              </a:rPr>
              <a:t>Benedetta la Sua santa e Immacolata Concezione.</a:t>
            </a:r>
          </a:p>
          <a:p>
            <a:pPr algn="ctr">
              <a:spcAft>
                <a:spcPts val="800"/>
              </a:spcAft>
            </a:pPr>
            <a:r>
              <a:rPr lang="it-IT" sz="2500" b="1" dirty="0" smtClean="0">
                <a:solidFill>
                  <a:schemeClr val="bg1"/>
                </a:solidFill>
              </a:rPr>
              <a:t>Benedetta la Sua gloriosa Assunzione.</a:t>
            </a:r>
          </a:p>
          <a:p>
            <a:pPr algn="ctr">
              <a:spcAft>
                <a:spcPts val="800"/>
              </a:spcAft>
            </a:pPr>
            <a:r>
              <a:rPr lang="it-IT" sz="2500" b="1" dirty="0" smtClean="0">
                <a:solidFill>
                  <a:schemeClr val="bg1"/>
                </a:solidFill>
              </a:rPr>
              <a:t>Benedetto il Nome di Maria, Vergine e Madre.</a:t>
            </a:r>
          </a:p>
          <a:p>
            <a:pPr algn="ctr">
              <a:spcAft>
                <a:spcPts val="800"/>
              </a:spcAft>
            </a:pPr>
            <a:r>
              <a:rPr lang="it-IT" sz="2500" b="1" dirty="0" smtClean="0">
                <a:solidFill>
                  <a:schemeClr val="bg1"/>
                </a:solidFill>
              </a:rPr>
              <a:t>Benedetto san Giuseppe, Suo castissimo Sposo.</a:t>
            </a:r>
          </a:p>
          <a:p>
            <a:pPr algn="ctr">
              <a:spcAft>
                <a:spcPts val="800"/>
              </a:spcAft>
            </a:pPr>
            <a:r>
              <a:rPr lang="it-IT" sz="2500" b="1" dirty="0" smtClean="0">
                <a:solidFill>
                  <a:schemeClr val="bg1"/>
                </a:solidFill>
              </a:rPr>
              <a:t>Benedetto Dio nei Suoi Angeli e nei Suoi Santi.</a:t>
            </a:r>
            <a:endParaRPr lang="it-IT" sz="3700" b="1" dirty="0" smtClean="0">
              <a:solidFill>
                <a:schemeClr val="bg1"/>
              </a:solidFill>
              <a:latin typeface="Garamond" pitchFamily="18" charset="0"/>
            </a:endParaRPr>
          </a:p>
        </p:txBody>
      </p:sp>
    </p:spTree>
    <p:extLst>
      <p:ext uri="{BB962C8B-B14F-4D97-AF65-F5344CB8AC3E}">
        <p14:creationId xmlns:p14="http://schemas.microsoft.com/office/powerpoint/2010/main" val="15106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7"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7"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7"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7" presetClass="entr" presetSubtype="4" fill="hold"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7" presetClass="entr" presetSubtype="4" fill="hold" nodeType="click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anim calcmode="lin" valueType="num">
                                      <p:cBhvr additive="base">
                                        <p:cTn id="79" dur="50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80" dur="50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7" presetClass="entr" presetSubtype="4" fill="hold"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16632"/>
            <a:ext cx="8784976" cy="6542188"/>
          </a:xfrm>
        </p:spPr>
        <p:txBody>
          <a:bodyPr>
            <a:normAutofit/>
          </a:bodyPr>
          <a:lstStyle/>
          <a:p>
            <a:pPr marL="0" indent="0">
              <a:buNone/>
            </a:pPr>
            <a:r>
              <a:rPr lang="it-IT" b="1" u="sng" dirty="0">
                <a:solidFill>
                  <a:schemeClr val="bg1"/>
                </a:solidFill>
              </a:rPr>
              <a:t>Stiamo nel Discorso della Montagna… </a:t>
            </a:r>
            <a:endParaRPr lang="it-IT" dirty="0">
              <a:solidFill>
                <a:schemeClr val="bg1"/>
              </a:solidFill>
            </a:endParaRPr>
          </a:p>
          <a:p>
            <a:pPr marL="0" indent="0">
              <a:buNone/>
            </a:pPr>
            <a:r>
              <a:rPr lang="it-IT" dirty="0" smtClean="0">
                <a:solidFill>
                  <a:schemeClr val="accent6"/>
                </a:solidFill>
              </a:rPr>
              <a:t>			GESÙ non fa un corso, ma</a:t>
            </a:r>
          </a:p>
          <a:p>
            <a:pPr marL="0" indent="0">
              <a:buNone/>
            </a:pPr>
            <a:r>
              <a:rPr lang="it-IT" dirty="0">
                <a:solidFill>
                  <a:schemeClr val="accent6"/>
                </a:solidFill>
              </a:rPr>
              <a:t>	</a:t>
            </a:r>
            <a:r>
              <a:rPr lang="it-IT" dirty="0" smtClean="0">
                <a:solidFill>
                  <a:schemeClr val="accent6"/>
                </a:solidFill>
              </a:rPr>
              <a:t>		FA </a:t>
            </a:r>
            <a:r>
              <a:rPr lang="it-IT" dirty="0">
                <a:solidFill>
                  <a:schemeClr val="accent6"/>
                </a:solidFill>
              </a:rPr>
              <a:t>RIFIORIRE </a:t>
            </a:r>
            <a:r>
              <a:rPr lang="it-IT" dirty="0" smtClean="0">
                <a:solidFill>
                  <a:schemeClr val="accent6"/>
                </a:solidFill>
              </a:rPr>
              <a:t>IL PERCORSO</a:t>
            </a:r>
          </a:p>
          <a:p>
            <a:pPr marL="0" indent="0">
              <a:buNone/>
            </a:pPr>
            <a:endParaRPr lang="it-IT" b="1" u="sng" dirty="0" smtClean="0">
              <a:solidFill>
                <a:schemeClr val="bg1"/>
              </a:solidFill>
            </a:endParaRPr>
          </a:p>
          <a:p>
            <a:pPr marL="0" indent="0">
              <a:buNone/>
            </a:pPr>
            <a:endParaRPr lang="it-IT" b="1" u="sng" dirty="0">
              <a:solidFill>
                <a:schemeClr val="bg1"/>
              </a:solidFill>
            </a:endParaRPr>
          </a:p>
          <a:p>
            <a:pPr marL="0" indent="0">
              <a:buNone/>
            </a:pPr>
            <a:r>
              <a:rPr lang="it-IT" b="1" u="sng" dirty="0" smtClean="0">
                <a:solidFill>
                  <a:schemeClr val="bg1"/>
                </a:solidFill>
              </a:rPr>
              <a:t>…che inizia con Gesù che vede le folle…</a:t>
            </a:r>
          </a:p>
          <a:p>
            <a:pPr marL="0" indent="0">
              <a:buNone/>
            </a:pPr>
            <a:r>
              <a:rPr lang="it-IT" dirty="0" smtClean="0">
                <a:solidFill>
                  <a:schemeClr val="accent6"/>
                </a:solidFill>
              </a:rPr>
              <a:t>			DALLA CURIOSITÀ ALL’INTIMITÀ</a:t>
            </a:r>
          </a:p>
          <a:p>
            <a:pPr marL="0" indent="0">
              <a:buNone/>
            </a:pPr>
            <a:endParaRPr lang="it-IT" dirty="0" smtClean="0">
              <a:solidFill>
                <a:schemeClr val="accent6"/>
              </a:solidFill>
            </a:endParaRPr>
          </a:p>
          <a:p>
            <a:pPr marL="0" indent="0">
              <a:lnSpc>
                <a:spcPts val="2000"/>
              </a:lnSpc>
              <a:spcBef>
                <a:spcPts val="0"/>
              </a:spcBef>
              <a:buNone/>
            </a:pPr>
            <a:endParaRPr lang="it-IT" dirty="0" smtClean="0">
              <a:solidFill>
                <a:schemeClr val="accent6"/>
              </a:solidFill>
            </a:endParaRPr>
          </a:p>
          <a:p>
            <a:pPr marL="0" indent="0">
              <a:buNone/>
            </a:pPr>
            <a:r>
              <a:rPr lang="it-IT" dirty="0">
                <a:solidFill>
                  <a:schemeClr val="accent6"/>
                </a:solidFill>
              </a:rPr>
              <a:t>	</a:t>
            </a:r>
            <a:r>
              <a:rPr lang="it-IT" dirty="0" smtClean="0">
                <a:solidFill>
                  <a:schemeClr val="accent6"/>
                </a:solidFill>
              </a:rPr>
              <a:t>		A PARTIRE DA NOI E NON DA SÉ</a:t>
            </a:r>
          </a:p>
          <a:p>
            <a:pPr marL="0" indent="0">
              <a:buNone/>
            </a:pPr>
            <a:endParaRPr lang="it-IT" dirty="0">
              <a:solidFill>
                <a:schemeClr val="bg1"/>
              </a:solidFill>
            </a:endParaRPr>
          </a:p>
        </p:txBody>
      </p:sp>
      <p:sp>
        <p:nvSpPr>
          <p:cNvPr id="4" name="CasellaDiTesto 3"/>
          <p:cNvSpPr txBox="1"/>
          <p:nvPr/>
        </p:nvSpPr>
        <p:spPr>
          <a:xfrm>
            <a:off x="5508105" y="6592996"/>
            <a:ext cx="3629538" cy="292388"/>
          </a:xfrm>
          <a:prstGeom prst="rect">
            <a:avLst/>
          </a:prstGeom>
          <a:noFill/>
        </p:spPr>
        <p:txBody>
          <a:bodyPr wrap="square" rtlCol="0">
            <a:spAutoFit/>
          </a:bodyPr>
          <a:lstStyle/>
          <a:p>
            <a:pPr algn="r"/>
            <a:r>
              <a:rPr lang="it-IT" sz="1300" dirty="0" smtClean="0">
                <a:solidFill>
                  <a:srgbClr val="FFFF00"/>
                </a:solidFill>
                <a:latin typeface="AR CENA" pitchFamily="2" charset="0"/>
              </a:rPr>
              <a:t>PREGANDO NON SPRECATE PAROLE – 21 Febbraio 2024</a:t>
            </a:r>
            <a:endParaRPr lang="it-IT" sz="1300" dirty="0">
              <a:solidFill>
                <a:srgbClr val="FFFF00"/>
              </a:solidFill>
              <a:latin typeface="AR CENA" pitchFamily="2" charset="0"/>
            </a:endParaRPr>
          </a:p>
        </p:txBody>
      </p:sp>
      <p:sp>
        <p:nvSpPr>
          <p:cNvPr id="2" name="Rettangolo 1"/>
          <p:cNvSpPr/>
          <p:nvPr/>
        </p:nvSpPr>
        <p:spPr>
          <a:xfrm>
            <a:off x="130433" y="1844824"/>
            <a:ext cx="8712968" cy="1092607"/>
          </a:xfrm>
          <a:prstGeom prst="rect">
            <a:avLst/>
          </a:prstGeom>
        </p:spPr>
        <p:txBody>
          <a:bodyPr wrap="square">
            <a:spAutoFit/>
          </a:bodyPr>
          <a:lstStyle/>
          <a:p>
            <a:r>
              <a:rPr lang="it-IT" sz="1300" dirty="0" smtClean="0">
                <a:solidFill>
                  <a:schemeClr val="bg1"/>
                </a:solidFill>
                <a:latin typeface="Garamond" pitchFamily="18" charset="0"/>
              </a:rPr>
              <a:t>Ci troviamo di fronte non ad un insegnamento sistematico ma all’avvio di un discorso nuovo, l’avvio di ciò che il Signore è venuto a portare qui su questa terra. Gesù non accompagna la gente in un corso sistematico, ma in un cammino che non procede come si susseguono delle lezioni. I vangeli non sono l’insegnamento di Gesù. La sua Parola è una fioritura della vita, e degli incontri con Lui. Gesù accompagnando le folle le fa fermare e cerca di dare una nuova prospettiva rispetto a quella che avevano ricevuta, nuova non perché elimina la precedente, bensì la fa rifiorire!</a:t>
            </a:r>
          </a:p>
        </p:txBody>
      </p:sp>
      <p:sp>
        <p:nvSpPr>
          <p:cNvPr id="6" name="Rettangolo 5"/>
          <p:cNvSpPr/>
          <p:nvPr/>
        </p:nvSpPr>
        <p:spPr>
          <a:xfrm>
            <a:off x="130432" y="4077073"/>
            <a:ext cx="8906063" cy="1087734"/>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Perché la folla seguiva Gesù? Finora Gesù (Mt 4, 23ss.): Gesù andava attorno, insegnando, predicando e curando…</a:t>
            </a:r>
          </a:p>
          <a:p>
            <a:pPr>
              <a:lnSpc>
                <a:spcPts val="1100"/>
              </a:lnSpc>
            </a:pPr>
            <a:r>
              <a:rPr lang="it-IT" sz="1200" dirty="0" smtClean="0">
                <a:solidFill>
                  <a:schemeClr val="bg1"/>
                </a:solidFill>
                <a:latin typeface="Garamond" pitchFamily="18" charset="0"/>
              </a:rPr>
              <a:t>La folla aveva visto un insegnamento ed una guarigione che lo interessava... Gesù li guarda e cerca di farli passare dall’interesse per il suo operare, ai segreti del suo cuore... in fondo siamo amici di Gesù non perché Lui ci fa i suoi regali e ci protegge (a noi tante volte piacerebbe e ci basterebbe che Dio ci trattasse come dei potremmo essere suoi cagnolini, a cui dare i biscottini e di cui aver cura: a noi speso ci basta che Dio ci faccia stare bene); invece Gesù vuole renderci suoi amici come dice Lui: condividendo tutto ciò che ha udito dal Padre suo (</a:t>
            </a:r>
            <a:r>
              <a:rPr lang="it-IT" sz="1200" dirty="0" err="1" smtClean="0">
                <a:solidFill>
                  <a:schemeClr val="bg1"/>
                </a:solidFill>
                <a:latin typeface="Garamond" pitchFamily="18" charset="0"/>
              </a:rPr>
              <a:t>Gv</a:t>
            </a:r>
            <a:r>
              <a:rPr lang="it-IT" sz="1200" dirty="0" smtClean="0">
                <a:solidFill>
                  <a:schemeClr val="bg1"/>
                </a:solidFill>
                <a:latin typeface="Garamond" pitchFamily="18" charset="0"/>
              </a:rPr>
              <a:t> 15,15). Per questo col Discorso della Montagna comincia a far passare dalla curiosità all’intimità. Solo così si entra nella vera preghiera. C’è una preghiera curiosa, bisognosa... che ci allontana da Dio, non permettendoci di essere suoi veri amici. La preghiera cristiana è diversa rispetto a quella pagana!</a:t>
            </a:r>
          </a:p>
        </p:txBody>
      </p:sp>
      <p:sp>
        <p:nvSpPr>
          <p:cNvPr id="7" name="Rettangolo 6"/>
          <p:cNvSpPr/>
          <p:nvPr/>
        </p:nvSpPr>
        <p:spPr>
          <a:xfrm>
            <a:off x="130431" y="5517232"/>
            <a:ext cx="8906063" cy="1079783"/>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Se Gesù ci dice queste cose è perché ci ha visto in faccia. È bello che Gesù non ci dice quello che aveva da dire, quello che sentiva il bisogno di dire. Lui parla così in base a noi, lui parla in relazione a chi gli sta di fronte e non a sé!!! …e forse così dovremmo parlare e pregare anche noi: non in riferimento a noi ed ai nostri stati d’animo, ma in relazione a chi mi sta di fronte; nella preghiera Dio! Solo quando parto dal tu, riscopro il vero io… certo che poi condividerà tutto se stesso, ma partendo dalla mia disponibilità! Ecco perché nella preghiera più entri in ascolto, e più ricevi!</a:t>
            </a:r>
          </a:p>
          <a:p>
            <a:pPr>
              <a:lnSpc>
                <a:spcPts val="1100"/>
              </a:lnSpc>
            </a:pPr>
            <a:r>
              <a:rPr lang="it-IT" sz="1200" dirty="0" smtClean="0">
                <a:solidFill>
                  <a:schemeClr val="bg1"/>
                </a:solidFill>
                <a:latin typeface="Garamond" pitchFamily="18" charset="0"/>
              </a:rPr>
              <a:t>È l’esempio banale di tante preghiere fatte con “trasporto emotivo”... in cui non diamo la possibilità al Signore di dirci ciò che desidera, ma che sembrano farci stare bene, ci riscaldano... certo ci fanno ricordare la nostra storia ed esprimere il cuore... ma non permettono al Signore di donarci la sua Parola. Lo ripeto: la preghiera cristiana è diversa!!!</a:t>
            </a:r>
          </a:p>
        </p:txBody>
      </p:sp>
    </p:spTree>
    <p:extLst>
      <p:ext uri="{BB962C8B-B14F-4D97-AF65-F5344CB8AC3E}">
        <p14:creationId xmlns:p14="http://schemas.microsoft.com/office/powerpoint/2010/main" val="301117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16632"/>
            <a:ext cx="8784976" cy="6542188"/>
          </a:xfrm>
        </p:spPr>
        <p:txBody>
          <a:bodyPr>
            <a:normAutofit/>
          </a:bodyPr>
          <a:lstStyle/>
          <a:p>
            <a:pPr marL="0" indent="0">
              <a:buNone/>
            </a:pPr>
            <a:r>
              <a:rPr lang="it-IT" sz="2700" b="1" u="sng" dirty="0" smtClean="0">
                <a:solidFill>
                  <a:schemeClr val="bg1"/>
                </a:solidFill>
              </a:rPr>
              <a:t>…siamo nel cuore operativo del Discorso della Montagna</a:t>
            </a:r>
            <a:r>
              <a:rPr lang="it-IT" sz="2700" b="1" u="sng" dirty="0">
                <a:solidFill>
                  <a:schemeClr val="bg1"/>
                </a:solidFill>
              </a:rPr>
              <a:t>… </a:t>
            </a:r>
            <a:endParaRPr lang="it-IT" sz="2700" dirty="0">
              <a:solidFill>
                <a:schemeClr val="bg1"/>
              </a:solidFill>
            </a:endParaRPr>
          </a:p>
          <a:p>
            <a:pPr marL="0" indent="0">
              <a:buNone/>
            </a:pPr>
            <a:r>
              <a:rPr lang="it-IT" dirty="0" smtClean="0">
                <a:solidFill>
                  <a:schemeClr val="accent6"/>
                </a:solidFill>
              </a:rPr>
              <a:t>			</a:t>
            </a:r>
          </a:p>
          <a:p>
            <a:pPr marL="0" indent="0">
              <a:buNone/>
            </a:pPr>
            <a:endParaRPr lang="it-IT" dirty="0" smtClean="0">
              <a:solidFill>
                <a:schemeClr val="accent6"/>
              </a:solidFill>
            </a:endParaRPr>
          </a:p>
          <a:p>
            <a:pPr marL="0" indent="0">
              <a:lnSpc>
                <a:spcPts val="2700"/>
              </a:lnSpc>
              <a:buNone/>
            </a:pPr>
            <a:endParaRPr lang="it-IT" dirty="0">
              <a:solidFill>
                <a:schemeClr val="accent6"/>
              </a:solidFill>
            </a:endParaRPr>
          </a:p>
          <a:p>
            <a:pPr marL="0" indent="0" algn="ctr">
              <a:buNone/>
            </a:pPr>
            <a:r>
              <a:rPr lang="it-IT" dirty="0" smtClean="0">
                <a:solidFill>
                  <a:schemeClr val="accent6"/>
                </a:solidFill>
              </a:rPr>
              <a:t>Quale ricompensa cerchi nel praticare la fede?</a:t>
            </a:r>
          </a:p>
          <a:p>
            <a:pPr marL="0" indent="0" algn="ctr">
              <a:buNone/>
            </a:pPr>
            <a:endParaRPr lang="it-IT" dirty="0" smtClean="0">
              <a:solidFill>
                <a:schemeClr val="accent6"/>
              </a:solidFill>
            </a:endParaRPr>
          </a:p>
          <a:p>
            <a:pPr marL="0" indent="0">
              <a:buNone/>
            </a:pPr>
            <a:r>
              <a:rPr lang="it-IT" b="1" u="sng" dirty="0" smtClean="0">
                <a:solidFill>
                  <a:schemeClr val="bg1"/>
                </a:solidFill>
              </a:rPr>
              <a:t>…richiamo l’episodio del piatto di lenticchie di </a:t>
            </a:r>
            <a:r>
              <a:rPr lang="it-IT" b="1" u="sng" dirty="0" err="1" smtClean="0">
                <a:solidFill>
                  <a:schemeClr val="bg1"/>
                </a:solidFill>
              </a:rPr>
              <a:t>Esaù</a:t>
            </a:r>
            <a:endParaRPr lang="it-IT" b="1" u="sng" dirty="0" smtClean="0">
              <a:solidFill>
                <a:schemeClr val="bg1"/>
              </a:solidFill>
            </a:endParaRPr>
          </a:p>
          <a:p>
            <a:pPr marL="0" indent="0">
              <a:buNone/>
            </a:pPr>
            <a:r>
              <a:rPr lang="it-IT" dirty="0" smtClean="0">
                <a:solidFill>
                  <a:schemeClr val="accent6"/>
                </a:solidFill>
              </a:rPr>
              <a:t>«Ecco, sto morendo: </a:t>
            </a:r>
          </a:p>
          <a:p>
            <a:pPr marL="0" indent="0" algn="ctr">
              <a:buNone/>
            </a:pPr>
            <a:r>
              <a:rPr lang="it-IT" dirty="0" smtClean="0">
                <a:solidFill>
                  <a:schemeClr val="accent6"/>
                </a:solidFill>
              </a:rPr>
              <a:t>A CHE MI SERVE ALLORA LA PRIMOGENITURA?» </a:t>
            </a:r>
            <a:r>
              <a:rPr lang="it-IT" sz="1100" dirty="0" smtClean="0">
                <a:solidFill>
                  <a:schemeClr val="accent6"/>
                </a:solidFill>
              </a:rPr>
              <a:t>(</a:t>
            </a:r>
            <a:r>
              <a:rPr lang="it-IT" sz="1100" dirty="0" err="1" smtClean="0">
                <a:solidFill>
                  <a:schemeClr val="accent6"/>
                </a:solidFill>
              </a:rPr>
              <a:t>Gn</a:t>
            </a:r>
            <a:r>
              <a:rPr lang="it-IT" sz="1100" dirty="0" smtClean="0">
                <a:solidFill>
                  <a:schemeClr val="accent6"/>
                </a:solidFill>
              </a:rPr>
              <a:t> 25,32)</a:t>
            </a:r>
          </a:p>
          <a:p>
            <a:pPr marL="0" indent="0" algn="ctr">
              <a:buNone/>
            </a:pPr>
            <a:r>
              <a:rPr lang="it-IT" b="1" dirty="0" smtClean="0">
                <a:solidFill>
                  <a:srgbClr val="FFFF00"/>
                </a:solidFill>
                <a:effectLst>
                  <a:outerShdw blurRad="38100" dist="38100" dir="2700000" algn="tl">
                    <a:srgbClr val="000000">
                      <a:alpha val="43137"/>
                    </a:srgbClr>
                  </a:outerShdw>
                </a:effectLst>
                <a:latin typeface="AR CENA" pitchFamily="2" charset="0"/>
              </a:rPr>
              <a:t>La preghiera cristiana non risponde all’immediato </a:t>
            </a:r>
          </a:p>
          <a:p>
            <a:pPr marL="0" indent="0" algn="ctr">
              <a:buNone/>
            </a:pPr>
            <a:r>
              <a:rPr lang="it-IT" b="1" dirty="0" smtClean="0">
                <a:solidFill>
                  <a:srgbClr val="FFFF00"/>
                </a:solidFill>
                <a:effectLst>
                  <a:outerShdw blurRad="38100" dist="38100" dir="2700000" algn="tl">
                    <a:srgbClr val="000000">
                      <a:alpha val="43137"/>
                    </a:srgbClr>
                  </a:outerShdw>
                </a:effectLst>
                <a:latin typeface="AR CENA" pitchFamily="2" charset="0"/>
              </a:rPr>
              <a:t>ma custodisce la dignità: è una preghiera diversa!</a:t>
            </a:r>
            <a:endParaRPr lang="it-IT" b="1" dirty="0">
              <a:solidFill>
                <a:srgbClr val="FFFF00"/>
              </a:solidFill>
              <a:effectLst>
                <a:outerShdw blurRad="38100" dist="38100" dir="2700000" algn="tl">
                  <a:srgbClr val="000000">
                    <a:alpha val="43137"/>
                  </a:srgbClr>
                </a:outerShdw>
              </a:effectLst>
              <a:latin typeface="AR CENA" pitchFamily="2" charset="0"/>
            </a:endParaRPr>
          </a:p>
        </p:txBody>
      </p:sp>
      <p:sp>
        <p:nvSpPr>
          <p:cNvPr id="4" name="CasellaDiTesto 3"/>
          <p:cNvSpPr txBox="1"/>
          <p:nvPr/>
        </p:nvSpPr>
        <p:spPr>
          <a:xfrm>
            <a:off x="5508105" y="6592996"/>
            <a:ext cx="3629538" cy="292388"/>
          </a:xfrm>
          <a:prstGeom prst="rect">
            <a:avLst/>
          </a:prstGeom>
          <a:noFill/>
        </p:spPr>
        <p:txBody>
          <a:bodyPr wrap="square" rtlCol="0">
            <a:spAutoFit/>
          </a:bodyPr>
          <a:lstStyle/>
          <a:p>
            <a:pPr algn="r"/>
            <a:r>
              <a:rPr lang="it-IT" sz="1300" dirty="0" smtClean="0">
                <a:solidFill>
                  <a:srgbClr val="FFFF00"/>
                </a:solidFill>
                <a:latin typeface="AR CENA" pitchFamily="2" charset="0"/>
              </a:rPr>
              <a:t>PREGANDO NON SPRECATE PAROLE – 21 Febbraio 2024</a:t>
            </a:r>
            <a:endParaRPr lang="it-IT" sz="1300" dirty="0">
              <a:solidFill>
                <a:srgbClr val="FFFF00"/>
              </a:solidFill>
              <a:latin typeface="AR CENA" pitchFamily="2" charset="0"/>
            </a:endParaRPr>
          </a:p>
        </p:txBody>
      </p:sp>
      <p:sp>
        <p:nvSpPr>
          <p:cNvPr id="2" name="Rettangolo 1"/>
          <p:cNvSpPr/>
          <p:nvPr/>
        </p:nvSpPr>
        <p:spPr>
          <a:xfrm>
            <a:off x="152864" y="620688"/>
            <a:ext cx="8712968" cy="1692771"/>
          </a:xfrm>
          <a:prstGeom prst="rect">
            <a:avLst/>
          </a:prstGeom>
        </p:spPr>
        <p:txBody>
          <a:bodyPr wrap="square">
            <a:spAutoFit/>
          </a:bodyPr>
          <a:lstStyle/>
          <a:p>
            <a:pPr algn="just"/>
            <a:r>
              <a:rPr lang="it-IT" sz="1300" dirty="0" smtClean="0">
                <a:solidFill>
                  <a:schemeClr val="bg1"/>
                </a:solidFill>
                <a:latin typeface="Garamond" pitchFamily="18" charset="0"/>
              </a:rPr>
              <a:t>Senza volermi addentrare nella struttura dell’ampio discorso della Montagna (dal 5 al 7 capitolo di Matteo) sottolineo solo che ci troviamo nella parte in cui Gesù ci fa guardare la pratica religiosa: non si tratta tanto di ragionare e riflettere, quanto di guardare con attenzione come viviamo la fede, come la esprimiamo. Siamo al centro del Discorso della Montagna, ma anche con la preghiera al centro delle tre opere religiose: stiamo nel cuore di ciò che Gesù vuole dire alle folle.</a:t>
            </a:r>
          </a:p>
          <a:p>
            <a:pPr algn="just"/>
            <a:r>
              <a:rPr lang="it-IT" sz="1300" dirty="0" smtClean="0">
                <a:solidFill>
                  <a:schemeClr val="bg1"/>
                </a:solidFill>
                <a:latin typeface="Garamond" pitchFamily="18" charset="0"/>
              </a:rPr>
              <a:t>In realtà l’accento di Gesù è su quale ricompensa ricerchiamo nella pratica di fede. Ricerchiamo la ricompensa dagli uomini o dal Padre nostro? Ricerchiamo la risposta immediata ai nostri problemi, oppure una relazione intima con Signore? </a:t>
            </a:r>
          </a:p>
          <a:p>
            <a:pPr algn="just"/>
            <a:r>
              <a:rPr lang="it-IT" sz="1300" dirty="0" smtClean="0">
                <a:solidFill>
                  <a:schemeClr val="bg1"/>
                </a:solidFill>
                <a:latin typeface="Garamond" pitchFamily="18" charset="0"/>
              </a:rPr>
              <a:t>Mt 6, 1 Guardatevi dal praticare le vostre buone opere davanti agli uomini... altrimenti non avrete ricompensa presso il Padre vostro che è nei cieli. In verità vi dico: hanno già ricevuto la loro ricompensa.</a:t>
            </a:r>
          </a:p>
        </p:txBody>
      </p:sp>
      <p:sp>
        <p:nvSpPr>
          <p:cNvPr id="6" name="Rettangolo 5"/>
          <p:cNvSpPr/>
          <p:nvPr/>
        </p:nvSpPr>
        <p:spPr>
          <a:xfrm>
            <a:off x="9684568" y="3356992"/>
            <a:ext cx="8906063" cy="1087734"/>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Perché la folla seguiva Gesù? Finora Gesù (Mt 4, 23ss.): Gesù andava attorno, insegnando, predicando e curando…</a:t>
            </a:r>
          </a:p>
          <a:p>
            <a:pPr>
              <a:lnSpc>
                <a:spcPts val="1100"/>
              </a:lnSpc>
            </a:pPr>
            <a:r>
              <a:rPr lang="it-IT" sz="1200" dirty="0" smtClean="0">
                <a:solidFill>
                  <a:schemeClr val="bg1"/>
                </a:solidFill>
                <a:latin typeface="Garamond" pitchFamily="18" charset="0"/>
              </a:rPr>
              <a:t>La folla aveva visto un insegnamento ed una guarigione che lo interessava... Gesù li guarda e cerca di farli passare dall’interesse per il suo operare, ai segreti del suo cuore... in fondo siamo amici di Gesù non perché Lui ci fa i suoi regali e ci protegge (a noi tante volte piacerebbe e ci basterebbe che Dio ci trattasse come dei potremmo essere suoi cagnolini, a cui dare i biscottini e di cui aver cura: a noi speso ci basta che Dio ci faccia stare bene); invece Gesù vuole renderci suoi amici come dice Lui: condividendo tutto ciò che ha udito dal Padre suo (</a:t>
            </a:r>
            <a:r>
              <a:rPr lang="it-IT" sz="1200" dirty="0" err="1" smtClean="0">
                <a:solidFill>
                  <a:schemeClr val="bg1"/>
                </a:solidFill>
                <a:latin typeface="Garamond" pitchFamily="18" charset="0"/>
              </a:rPr>
              <a:t>Gv</a:t>
            </a:r>
            <a:r>
              <a:rPr lang="it-IT" sz="1200" dirty="0" smtClean="0">
                <a:solidFill>
                  <a:schemeClr val="bg1"/>
                </a:solidFill>
                <a:latin typeface="Garamond" pitchFamily="18" charset="0"/>
              </a:rPr>
              <a:t> 15,15). Per questo col Discorso della Montagna comincia a far passare dalla curiosità all’intimità. Solo così si entra nella vera preghiera. C’è una preghiera curiosa, bisognosa... che ci allontana da Dio, non permettendoci di essere suoi veri amici. La preghiera cristiana è diversa rispetto a quella pagana!</a:t>
            </a:r>
          </a:p>
        </p:txBody>
      </p:sp>
      <p:sp>
        <p:nvSpPr>
          <p:cNvPr id="7" name="Rettangolo 6"/>
          <p:cNvSpPr/>
          <p:nvPr/>
        </p:nvSpPr>
        <p:spPr>
          <a:xfrm>
            <a:off x="10116616" y="4977340"/>
            <a:ext cx="8906063" cy="1079783"/>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Se Gesù ci dice queste cose è perché ci ha visto in faccia. È bello che Gesù non ci dice quello che aveva da dire, quello che sentiva il bisogno di dire. Lui parla così in base a noi, lui parla in relazione a chi gli sta di fronte e non a sé!!! …e forse così dovremmo parlare e pregare anche noi: non in riferimento a noi ed ai nostri stati d’animo, ma in relazione a chi mi sta di fronte; nella preghiera Dio! Solo quando parto dal tu, riscopro il vero io… certo che poi condividerà tutto se stesso, ma partendo dalla mia disponibilità! Ecco perché nella preghiera più entri in ascolto, e più ricevi!</a:t>
            </a:r>
          </a:p>
          <a:p>
            <a:pPr>
              <a:lnSpc>
                <a:spcPts val="1100"/>
              </a:lnSpc>
            </a:pPr>
            <a:r>
              <a:rPr lang="it-IT" sz="1200" dirty="0" smtClean="0">
                <a:solidFill>
                  <a:schemeClr val="bg1"/>
                </a:solidFill>
                <a:latin typeface="Garamond" pitchFamily="18" charset="0"/>
              </a:rPr>
              <a:t>È l’esempio banale di tante preghiere fatte con “trasporto emotivo”... in cui non diamo la possibilità al Signore di dirci ciò che desidera, ma che sembrano farci stare bene, ci riscaldano... certo ci fanno ricordare la nostra storia ed esprimere il cuore... ma non permettono al Signore di donarci la sua Parola. Lo ripeto: la preghiera cristiana è diversa!!!</a:t>
            </a:r>
          </a:p>
        </p:txBody>
      </p:sp>
    </p:spTree>
    <p:extLst>
      <p:ext uri="{BB962C8B-B14F-4D97-AF65-F5344CB8AC3E}">
        <p14:creationId xmlns:p14="http://schemas.microsoft.com/office/powerpoint/2010/main" val="1479386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16632"/>
            <a:ext cx="8784976" cy="6542188"/>
          </a:xfrm>
        </p:spPr>
        <p:txBody>
          <a:bodyPr>
            <a:normAutofit/>
          </a:bodyPr>
          <a:lstStyle/>
          <a:p>
            <a:pPr marL="0" indent="0">
              <a:buNone/>
            </a:pPr>
            <a:r>
              <a:rPr lang="it-IT" sz="2700" b="1" u="sng" dirty="0" smtClean="0">
                <a:solidFill>
                  <a:schemeClr val="bg1"/>
                </a:solidFill>
              </a:rPr>
              <a:t>…siamo nel cuore operativo del Discorso della Montagna</a:t>
            </a:r>
            <a:r>
              <a:rPr lang="it-IT" sz="2700" b="1" u="sng" dirty="0">
                <a:solidFill>
                  <a:schemeClr val="bg1"/>
                </a:solidFill>
              </a:rPr>
              <a:t>… </a:t>
            </a:r>
            <a:endParaRPr lang="it-IT" sz="2700" dirty="0">
              <a:solidFill>
                <a:schemeClr val="bg1"/>
              </a:solidFill>
            </a:endParaRPr>
          </a:p>
          <a:p>
            <a:pPr marL="0" indent="0">
              <a:buNone/>
            </a:pPr>
            <a:r>
              <a:rPr lang="it-IT" dirty="0" smtClean="0">
                <a:solidFill>
                  <a:schemeClr val="accent6"/>
                </a:solidFill>
              </a:rPr>
              <a:t>			</a:t>
            </a:r>
          </a:p>
          <a:p>
            <a:pPr marL="0" indent="0">
              <a:buNone/>
            </a:pPr>
            <a:endParaRPr lang="it-IT" dirty="0" smtClean="0">
              <a:solidFill>
                <a:schemeClr val="accent6"/>
              </a:solidFill>
            </a:endParaRPr>
          </a:p>
          <a:p>
            <a:pPr marL="0" indent="0">
              <a:lnSpc>
                <a:spcPts val="2700"/>
              </a:lnSpc>
              <a:buNone/>
            </a:pPr>
            <a:endParaRPr lang="it-IT" dirty="0" smtClean="0">
              <a:solidFill>
                <a:schemeClr val="accent6"/>
              </a:solidFill>
            </a:endParaRPr>
          </a:p>
          <a:p>
            <a:pPr marL="0" indent="0">
              <a:lnSpc>
                <a:spcPts val="2700"/>
              </a:lnSpc>
              <a:buNone/>
            </a:pPr>
            <a:endParaRPr lang="it-IT" dirty="0">
              <a:solidFill>
                <a:schemeClr val="accent6"/>
              </a:solidFill>
            </a:endParaRPr>
          </a:p>
          <a:p>
            <a:pPr marL="0" indent="0">
              <a:lnSpc>
                <a:spcPts val="2700"/>
              </a:lnSpc>
              <a:buNone/>
            </a:pPr>
            <a:endParaRPr lang="it-IT" dirty="0">
              <a:solidFill>
                <a:schemeClr val="accent6"/>
              </a:solidFill>
            </a:endParaRPr>
          </a:p>
          <a:p>
            <a:pPr marL="0" indent="0" algn="ctr">
              <a:buNone/>
            </a:pPr>
            <a:r>
              <a:rPr lang="it-IT" dirty="0" smtClean="0">
                <a:solidFill>
                  <a:schemeClr val="accent6"/>
                </a:solidFill>
              </a:rPr>
              <a:t>Quale ricompensa cerchi nel praticare la fede?</a:t>
            </a:r>
          </a:p>
          <a:p>
            <a:pPr marL="0" indent="0">
              <a:buNone/>
            </a:pPr>
            <a:r>
              <a:rPr lang="it-IT" b="1" u="sng" dirty="0" smtClean="0">
                <a:solidFill>
                  <a:schemeClr val="bg1"/>
                </a:solidFill>
              </a:rPr>
              <a:t>…richiamo l’episodio del piatto di lenticchie di </a:t>
            </a:r>
            <a:r>
              <a:rPr lang="it-IT" b="1" u="sng" dirty="0" err="1" smtClean="0">
                <a:solidFill>
                  <a:schemeClr val="bg1"/>
                </a:solidFill>
              </a:rPr>
              <a:t>Esaù</a:t>
            </a:r>
            <a:endParaRPr lang="it-IT" b="1" u="sng" dirty="0" smtClean="0">
              <a:solidFill>
                <a:schemeClr val="bg1"/>
              </a:solidFill>
            </a:endParaRPr>
          </a:p>
          <a:p>
            <a:pPr marL="0" indent="0">
              <a:buNone/>
            </a:pPr>
            <a:r>
              <a:rPr lang="it-IT" dirty="0" smtClean="0">
                <a:solidFill>
                  <a:schemeClr val="accent6"/>
                </a:solidFill>
              </a:rPr>
              <a:t>«Ecco, sto morendo: </a:t>
            </a:r>
          </a:p>
          <a:p>
            <a:pPr marL="0" indent="0" algn="ctr">
              <a:buNone/>
            </a:pPr>
            <a:r>
              <a:rPr lang="it-IT" dirty="0" smtClean="0">
                <a:solidFill>
                  <a:schemeClr val="accent6"/>
                </a:solidFill>
              </a:rPr>
              <a:t>A CHE MI SERVE ALLORA LA PRIMOGENITURA?» </a:t>
            </a:r>
            <a:r>
              <a:rPr lang="it-IT" sz="1100" dirty="0" smtClean="0">
                <a:solidFill>
                  <a:schemeClr val="accent6"/>
                </a:solidFill>
              </a:rPr>
              <a:t>(</a:t>
            </a:r>
            <a:r>
              <a:rPr lang="it-IT" sz="1100" dirty="0" err="1" smtClean="0">
                <a:solidFill>
                  <a:schemeClr val="accent6"/>
                </a:solidFill>
              </a:rPr>
              <a:t>Gn</a:t>
            </a:r>
            <a:r>
              <a:rPr lang="it-IT" sz="1100" dirty="0" smtClean="0">
                <a:solidFill>
                  <a:schemeClr val="accent6"/>
                </a:solidFill>
              </a:rPr>
              <a:t> 25,32)</a:t>
            </a:r>
          </a:p>
          <a:p>
            <a:pPr marL="0" indent="0" algn="ctr">
              <a:buNone/>
            </a:pPr>
            <a:r>
              <a:rPr lang="it-IT" b="1" dirty="0" smtClean="0">
                <a:solidFill>
                  <a:srgbClr val="FFFF00"/>
                </a:solidFill>
                <a:effectLst>
                  <a:outerShdw blurRad="38100" dist="38100" dir="2700000" algn="tl">
                    <a:srgbClr val="000000">
                      <a:alpha val="43137"/>
                    </a:srgbClr>
                  </a:outerShdw>
                </a:effectLst>
                <a:latin typeface="AR CENA" pitchFamily="2" charset="0"/>
              </a:rPr>
              <a:t>La preghiera cristiana non risponde all’immediato </a:t>
            </a:r>
          </a:p>
          <a:p>
            <a:pPr marL="0" indent="0" algn="ctr">
              <a:buNone/>
            </a:pPr>
            <a:r>
              <a:rPr lang="it-IT" b="1" dirty="0" smtClean="0">
                <a:solidFill>
                  <a:srgbClr val="FFFF00"/>
                </a:solidFill>
                <a:effectLst>
                  <a:outerShdw blurRad="38100" dist="38100" dir="2700000" algn="tl">
                    <a:srgbClr val="000000">
                      <a:alpha val="43137"/>
                    </a:srgbClr>
                  </a:outerShdw>
                </a:effectLst>
                <a:latin typeface="AR CENA" pitchFamily="2" charset="0"/>
              </a:rPr>
              <a:t>ma custodisce la dignità: è una preghiera diversa!</a:t>
            </a:r>
            <a:endParaRPr lang="it-IT" b="1" dirty="0">
              <a:solidFill>
                <a:srgbClr val="FFFF00"/>
              </a:solidFill>
              <a:effectLst>
                <a:outerShdw blurRad="38100" dist="38100" dir="2700000" algn="tl">
                  <a:srgbClr val="000000">
                    <a:alpha val="43137"/>
                  </a:srgbClr>
                </a:outerShdw>
              </a:effectLst>
              <a:latin typeface="AR CENA" pitchFamily="2" charset="0"/>
            </a:endParaRPr>
          </a:p>
        </p:txBody>
      </p:sp>
      <p:sp>
        <p:nvSpPr>
          <p:cNvPr id="4" name="CasellaDiTesto 3"/>
          <p:cNvSpPr txBox="1"/>
          <p:nvPr/>
        </p:nvSpPr>
        <p:spPr>
          <a:xfrm>
            <a:off x="5508105" y="6592996"/>
            <a:ext cx="3629538" cy="292388"/>
          </a:xfrm>
          <a:prstGeom prst="rect">
            <a:avLst/>
          </a:prstGeom>
          <a:noFill/>
        </p:spPr>
        <p:txBody>
          <a:bodyPr wrap="square" rtlCol="0">
            <a:spAutoFit/>
          </a:bodyPr>
          <a:lstStyle/>
          <a:p>
            <a:pPr algn="r"/>
            <a:r>
              <a:rPr lang="it-IT" sz="1300" dirty="0" smtClean="0">
                <a:solidFill>
                  <a:srgbClr val="FFFF00"/>
                </a:solidFill>
                <a:latin typeface="AR CENA" pitchFamily="2" charset="0"/>
              </a:rPr>
              <a:t>PREGANDO NON SPRECATE PAROLE – 21 Febbraio 2024</a:t>
            </a:r>
            <a:endParaRPr lang="it-IT" sz="1300" dirty="0">
              <a:solidFill>
                <a:srgbClr val="FFFF00"/>
              </a:solidFill>
              <a:latin typeface="AR CENA" pitchFamily="2" charset="0"/>
            </a:endParaRPr>
          </a:p>
        </p:txBody>
      </p:sp>
      <p:sp>
        <p:nvSpPr>
          <p:cNvPr id="2" name="Rettangolo 1"/>
          <p:cNvSpPr/>
          <p:nvPr/>
        </p:nvSpPr>
        <p:spPr>
          <a:xfrm>
            <a:off x="152864" y="620688"/>
            <a:ext cx="8712968" cy="2292935"/>
          </a:xfrm>
          <a:prstGeom prst="rect">
            <a:avLst/>
          </a:prstGeom>
        </p:spPr>
        <p:txBody>
          <a:bodyPr wrap="square">
            <a:spAutoFit/>
          </a:bodyPr>
          <a:lstStyle/>
          <a:p>
            <a:pPr algn="just"/>
            <a:r>
              <a:rPr lang="it-IT" sz="1300" dirty="0" smtClean="0">
                <a:solidFill>
                  <a:schemeClr val="bg1"/>
                </a:solidFill>
                <a:latin typeface="Garamond" pitchFamily="18" charset="0"/>
              </a:rPr>
              <a:t>Per questo, dal Mercoledì delle Ceneri mi resta davanti agli occhi Esau che era depositario della “benedizione del Padre”; lui era il primogenito che avrebbe dovuto moltiplicare il popolo, non lo era Giacobbe. Però lui quel fatidico giorno, tornando dalla campagna aveva fame, anzi moriva dalla fame ed alla sua fame rispondeva il profumo e la fragranza del piatto di lenticchie che Giacobbe aveva ben preparato per distrarlo… lui abbocca e dice: “io ho fame, che me ne faccio della Benedizione”… lo dice e lo giura e preferisce mangiare il piatto di lenticchie rispetto all’attendere il compimento della benedizione… e così campa, ma non più da re, fa una vita normale, anzi banale: perché la vita normale per un cristiano è la vita da re e da capostipite! Esau non custodisce la sua dignità di figlio del Padre Isacco: non è quello che capita a noi? Dovremmo vivere come capostipiti del popolo, come Israele, ma siccome di fronte ai problemi non sappiamo che farcene della benedizione del Padre, preferiamo rinunciarci come Esau e vivere una vita “banale”. E che ce ne facciamo di cristiani banali? Non generano, ma sopravvivono solo. Oppure generano gente ostile!!!</a:t>
            </a:r>
          </a:p>
          <a:p>
            <a:pPr algn="just"/>
            <a:r>
              <a:rPr lang="it-IT" sz="1300" dirty="0" smtClean="0">
                <a:solidFill>
                  <a:schemeClr val="bg1"/>
                </a:solidFill>
                <a:latin typeface="Garamond" pitchFamily="18" charset="0"/>
              </a:rPr>
              <a:t>Pertanto, mi chiedo: vivo la fede e prego per star bene e campare e far campare i miei? oppure per custodire una benedizione ed una dignità che ho ricevuto, che sento in me anche se ancora non sembra esprimersi concretamente?</a:t>
            </a:r>
          </a:p>
        </p:txBody>
      </p:sp>
      <p:sp>
        <p:nvSpPr>
          <p:cNvPr id="6" name="Rettangolo 5"/>
          <p:cNvSpPr/>
          <p:nvPr/>
        </p:nvSpPr>
        <p:spPr>
          <a:xfrm>
            <a:off x="9684568" y="3356992"/>
            <a:ext cx="8906063" cy="1087734"/>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Perché la folla seguiva Gesù? Finora Gesù (Mt 4, 23ss.): Gesù andava attorno, insegnando, predicando e curando…</a:t>
            </a:r>
          </a:p>
          <a:p>
            <a:pPr>
              <a:lnSpc>
                <a:spcPts val="1100"/>
              </a:lnSpc>
            </a:pPr>
            <a:r>
              <a:rPr lang="it-IT" sz="1200" dirty="0" smtClean="0">
                <a:solidFill>
                  <a:schemeClr val="bg1"/>
                </a:solidFill>
                <a:latin typeface="Garamond" pitchFamily="18" charset="0"/>
              </a:rPr>
              <a:t>La folla aveva visto un insegnamento ed una guarigione che lo interessava... Gesù li guarda e cerca di farli passare dall’interesse per il suo operare, ai segreti del suo cuore... in fondo siamo amici di Gesù non perché Lui ci fa i suoi regali e ci protegge (a noi tante volte piacerebbe e ci basterebbe che Dio ci trattasse come dei potremmo essere suoi cagnolini, a cui dare i biscottini e di cui aver cura: a noi speso ci basta che Dio ci faccia stare bene); invece Gesù vuole renderci suoi amici come dice Lui: condividendo tutto ciò che ha udito dal Padre suo (</a:t>
            </a:r>
            <a:r>
              <a:rPr lang="it-IT" sz="1200" dirty="0" err="1" smtClean="0">
                <a:solidFill>
                  <a:schemeClr val="bg1"/>
                </a:solidFill>
                <a:latin typeface="Garamond" pitchFamily="18" charset="0"/>
              </a:rPr>
              <a:t>Gv</a:t>
            </a:r>
            <a:r>
              <a:rPr lang="it-IT" sz="1200" dirty="0" smtClean="0">
                <a:solidFill>
                  <a:schemeClr val="bg1"/>
                </a:solidFill>
                <a:latin typeface="Garamond" pitchFamily="18" charset="0"/>
              </a:rPr>
              <a:t> 15,15). Per questo col Discorso della Montagna comincia a far passare dalla curiosità all’intimità. Solo così si entra nella vera preghiera. C’è una preghiera curiosa, bisognosa... che ci allontana da Dio, non permettendoci di essere suoi veri amici. La preghiera cristiana è diversa rispetto a quella pagana!</a:t>
            </a:r>
          </a:p>
        </p:txBody>
      </p:sp>
      <p:sp>
        <p:nvSpPr>
          <p:cNvPr id="7" name="Rettangolo 6"/>
          <p:cNvSpPr/>
          <p:nvPr/>
        </p:nvSpPr>
        <p:spPr>
          <a:xfrm>
            <a:off x="10116616" y="4977340"/>
            <a:ext cx="8906063" cy="1079783"/>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Se Gesù ci dice queste cose è perché ci ha visto in faccia. È bello che Gesù non ci dice quello che aveva da dire, quello che sentiva il bisogno di dire. Lui parla così in base a noi, lui parla in relazione a chi gli sta di fronte e non a sé!!! …e forse così dovremmo parlare e pregare anche noi: non in riferimento a noi ed ai nostri stati d’animo, ma in relazione a chi mi sta di fronte; nella preghiera Dio! Solo quando parto dal tu, riscopro il vero io… certo che poi condividerà tutto se stesso, ma partendo dalla mia disponibilità! Ecco perché nella preghiera più entri in ascolto, e più ricevi!</a:t>
            </a:r>
          </a:p>
          <a:p>
            <a:pPr>
              <a:lnSpc>
                <a:spcPts val="1100"/>
              </a:lnSpc>
            </a:pPr>
            <a:r>
              <a:rPr lang="it-IT" sz="1200" dirty="0" smtClean="0">
                <a:solidFill>
                  <a:schemeClr val="bg1"/>
                </a:solidFill>
                <a:latin typeface="Garamond" pitchFamily="18" charset="0"/>
              </a:rPr>
              <a:t>È l’esempio banale di tante preghiere fatte con “trasporto emotivo”... in cui non diamo la possibilità al Signore di dirci ciò che desidera, ma che sembrano farci stare bene, ci riscaldano... certo ci fanno ricordare la nostra storia ed esprimere il cuore... ma non permettono al Signore di donarci la sua Parola. Lo ripeto: la preghiera cristiana è diversa!!!</a:t>
            </a:r>
          </a:p>
        </p:txBody>
      </p:sp>
    </p:spTree>
    <p:extLst>
      <p:ext uri="{BB962C8B-B14F-4D97-AF65-F5344CB8AC3E}">
        <p14:creationId xmlns:p14="http://schemas.microsoft.com/office/powerpoint/2010/main" val="4262130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497" y="116632"/>
            <a:ext cx="9001000" cy="6542188"/>
          </a:xfrm>
        </p:spPr>
        <p:txBody>
          <a:bodyPr>
            <a:normAutofit fontScale="92500" lnSpcReduction="10000"/>
          </a:bodyPr>
          <a:lstStyle/>
          <a:p>
            <a:pPr marL="0" indent="0">
              <a:buNone/>
            </a:pPr>
            <a:r>
              <a:rPr lang="it-IT" sz="2700" b="1" u="sng" dirty="0" smtClean="0">
                <a:solidFill>
                  <a:schemeClr val="bg1"/>
                </a:solidFill>
              </a:rPr>
              <a:t>...in particolare per la preghiera NON SPRECATE PAROLE…</a:t>
            </a:r>
          </a:p>
          <a:p>
            <a:pPr marL="0" indent="0">
              <a:buNone/>
            </a:pPr>
            <a:r>
              <a:rPr lang="it-IT" dirty="0" smtClean="0">
                <a:solidFill>
                  <a:schemeClr val="accent6"/>
                </a:solidFill>
              </a:rPr>
              <a:t>C’è una preghiera inutile, fatta di Parole che cercano </a:t>
            </a:r>
          </a:p>
          <a:p>
            <a:pPr marL="0" indent="0">
              <a:buNone/>
            </a:pPr>
            <a:r>
              <a:rPr lang="it-IT" dirty="0" smtClean="0">
                <a:solidFill>
                  <a:schemeClr val="accent6"/>
                </a:solidFill>
              </a:rPr>
              <a:t>di convincere che MI PONGONO DI FRONTE A DIO</a:t>
            </a:r>
          </a:p>
          <a:p>
            <a:pPr marL="0" indent="0">
              <a:buNone/>
            </a:pPr>
            <a:r>
              <a:rPr lang="it-IT" dirty="0">
                <a:solidFill>
                  <a:schemeClr val="accent6"/>
                </a:solidFill>
              </a:rPr>
              <a:t>	</a:t>
            </a:r>
            <a:r>
              <a:rPr lang="it-IT" dirty="0" smtClean="0">
                <a:solidFill>
                  <a:schemeClr val="accent6"/>
                </a:solidFill>
              </a:rPr>
              <a:t>		 e non IN LUI.</a:t>
            </a:r>
          </a:p>
          <a:p>
            <a:pPr marL="0" indent="0">
              <a:buNone/>
            </a:pPr>
            <a:endParaRPr lang="it-IT" dirty="0" smtClean="0">
              <a:solidFill>
                <a:schemeClr val="accent6"/>
              </a:solidFill>
            </a:endParaRPr>
          </a:p>
          <a:p>
            <a:pPr marL="0" indent="0" algn="ctr">
              <a:buNone/>
            </a:pPr>
            <a:r>
              <a:rPr lang="it-IT" sz="4800" b="1" u="sng" dirty="0" smtClean="0">
                <a:solidFill>
                  <a:schemeClr val="bg1"/>
                </a:solidFill>
              </a:rPr>
              <a:t>il PADRE NOSTRO e la TRINITÀ</a:t>
            </a:r>
          </a:p>
          <a:p>
            <a:pPr marL="0" indent="0" algn="ctr">
              <a:buNone/>
            </a:pPr>
            <a:endParaRPr lang="it-IT" b="1" u="sng" dirty="0" smtClean="0">
              <a:solidFill>
                <a:schemeClr val="bg1"/>
              </a:solidFill>
            </a:endParaRPr>
          </a:p>
          <a:p>
            <a:pPr marL="0" indent="0" algn="ctr">
              <a:buNone/>
            </a:pPr>
            <a:endParaRPr lang="it-IT" b="1" u="sng" dirty="0">
              <a:solidFill>
                <a:schemeClr val="bg1"/>
              </a:solidFill>
            </a:endParaRPr>
          </a:p>
          <a:p>
            <a:pPr marL="0" indent="0" algn="ctr">
              <a:buNone/>
            </a:pPr>
            <a:endParaRPr lang="it-IT" b="1" u="sng" dirty="0" smtClean="0">
              <a:solidFill>
                <a:schemeClr val="bg1"/>
              </a:solidFill>
            </a:endParaRPr>
          </a:p>
          <a:p>
            <a:pPr marL="0" indent="0">
              <a:buNone/>
            </a:pPr>
            <a:r>
              <a:rPr lang="it-IT" dirty="0" smtClean="0">
                <a:solidFill>
                  <a:schemeClr val="accent6"/>
                </a:solidFill>
              </a:rPr>
              <a:t>			</a:t>
            </a:r>
          </a:p>
          <a:p>
            <a:pPr marL="0" indent="0">
              <a:buNone/>
            </a:pPr>
            <a:r>
              <a:rPr lang="it-IT" dirty="0" smtClean="0">
                <a:solidFill>
                  <a:srgbClr val="FFFF00"/>
                </a:solidFill>
                <a:effectLst>
                  <a:outerShdw blurRad="38100" dist="38100" dir="2700000" algn="tl">
                    <a:srgbClr val="000000">
                      <a:alpha val="43137"/>
                    </a:srgbClr>
                  </a:outerShdw>
                </a:effectLst>
                <a:latin typeface="AR CENA" pitchFamily="2" charset="0"/>
              </a:rPr>
              <a:t>Con il Padre nostro </a:t>
            </a:r>
            <a:r>
              <a:rPr lang="it-IT" dirty="0" smtClean="0">
                <a:solidFill>
                  <a:schemeClr val="accent6"/>
                </a:solidFill>
                <a:latin typeface="AR CENA" pitchFamily="2" charset="0"/>
              </a:rPr>
              <a:t>NON SI PREGA  la Trinità, </a:t>
            </a:r>
            <a:r>
              <a:rPr lang="it-IT" sz="1200" dirty="0" smtClean="0">
                <a:solidFill>
                  <a:schemeClr val="bg1"/>
                </a:solidFill>
                <a:latin typeface="AR CENA" pitchFamily="2" charset="0"/>
              </a:rPr>
              <a:t>(perché questo è uno schema pagano di preghiera!!!)</a:t>
            </a:r>
          </a:p>
          <a:p>
            <a:pPr marL="0" indent="0">
              <a:buNone/>
            </a:pPr>
            <a:r>
              <a:rPr lang="it-IT" dirty="0" smtClean="0">
                <a:solidFill>
                  <a:schemeClr val="accent6"/>
                </a:solidFill>
                <a:latin typeface="AR CENA" pitchFamily="2" charset="0"/>
              </a:rPr>
              <a:t>Con il Padre nostro </a:t>
            </a:r>
            <a:r>
              <a:rPr lang="it-IT" dirty="0" smtClean="0">
                <a:solidFill>
                  <a:srgbClr val="FFFF00"/>
                </a:solidFill>
                <a:effectLst>
                  <a:outerShdw blurRad="38100" dist="38100" dir="2700000" algn="tl">
                    <a:srgbClr val="000000">
                      <a:alpha val="43137"/>
                    </a:srgbClr>
                  </a:outerShdw>
                </a:effectLst>
                <a:latin typeface="AR CENA" pitchFamily="2" charset="0"/>
              </a:rPr>
              <a:t>SI ENTRA  nella Trinità</a:t>
            </a:r>
            <a:r>
              <a:rPr lang="it-IT" dirty="0" smtClean="0">
                <a:solidFill>
                  <a:schemeClr val="accent6"/>
                </a:solidFill>
                <a:latin typeface="AR CENA" pitchFamily="2" charset="0"/>
              </a:rPr>
              <a:t>. </a:t>
            </a:r>
            <a:r>
              <a:rPr lang="it-IT" sz="1200" dirty="0" smtClean="0">
                <a:solidFill>
                  <a:schemeClr val="bg1"/>
                </a:solidFill>
                <a:latin typeface="AR CENA" pitchFamily="2" charset="0"/>
              </a:rPr>
              <a:t>(questa è la preghiera cristiana: entrare nella vita di Dio!!!)</a:t>
            </a:r>
          </a:p>
        </p:txBody>
      </p:sp>
      <p:sp>
        <p:nvSpPr>
          <p:cNvPr id="4" name="CasellaDiTesto 3"/>
          <p:cNvSpPr txBox="1"/>
          <p:nvPr/>
        </p:nvSpPr>
        <p:spPr>
          <a:xfrm>
            <a:off x="5508105" y="6592996"/>
            <a:ext cx="3629538" cy="292388"/>
          </a:xfrm>
          <a:prstGeom prst="rect">
            <a:avLst/>
          </a:prstGeom>
          <a:noFill/>
        </p:spPr>
        <p:txBody>
          <a:bodyPr wrap="square" rtlCol="0">
            <a:spAutoFit/>
          </a:bodyPr>
          <a:lstStyle/>
          <a:p>
            <a:pPr algn="r"/>
            <a:r>
              <a:rPr lang="it-IT" sz="1300" dirty="0" smtClean="0">
                <a:solidFill>
                  <a:srgbClr val="FFFF00"/>
                </a:solidFill>
                <a:latin typeface="AR CENA" pitchFamily="2" charset="0"/>
              </a:rPr>
              <a:t>PREGANDO NON SPRECATE PAROLE – 21 Febbraio 2024</a:t>
            </a:r>
            <a:endParaRPr lang="it-IT" sz="1300" dirty="0">
              <a:solidFill>
                <a:srgbClr val="FFFF00"/>
              </a:solidFill>
              <a:latin typeface="AR CENA" pitchFamily="2" charset="0"/>
            </a:endParaRPr>
          </a:p>
        </p:txBody>
      </p:sp>
      <p:sp>
        <p:nvSpPr>
          <p:cNvPr id="2" name="Rettangolo 1"/>
          <p:cNvSpPr/>
          <p:nvPr/>
        </p:nvSpPr>
        <p:spPr>
          <a:xfrm>
            <a:off x="107504" y="2060848"/>
            <a:ext cx="8712968" cy="292388"/>
          </a:xfrm>
          <a:prstGeom prst="rect">
            <a:avLst/>
          </a:prstGeom>
        </p:spPr>
        <p:txBody>
          <a:bodyPr wrap="square">
            <a:spAutoFit/>
          </a:bodyPr>
          <a:lstStyle/>
          <a:p>
            <a:pPr algn="ctr"/>
            <a:r>
              <a:rPr lang="it-IT" sz="1300" dirty="0" smtClean="0">
                <a:solidFill>
                  <a:schemeClr val="bg1"/>
                </a:solidFill>
                <a:latin typeface="Garamond" pitchFamily="18" charset="0"/>
              </a:rPr>
              <a:t>Finché noi stiamo da una parte e Dio sta di fronte a noi: la preghiera non funziona! Infatti, questa è una prospettiva pagana!!!</a:t>
            </a:r>
          </a:p>
        </p:txBody>
      </p:sp>
      <p:sp>
        <p:nvSpPr>
          <p:cNvPr id="6" name="Rettangolo 5"/>
          <p:cNvSpPr/>
          <p:nvPr/>
        </p:nvSpPr>
        <p:spPr>
          <a:xfrm>
            <a:off x="133207" y="3429000"/>
            <a:ext cx="8906063" cy="1785104"/>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Qual è per noi il centro della nostra fede? </a:t>
            </a:r>
          </a:p>
          <a:p>
            <a:pPr>
              <a:lnSpc>
                <a:spcPts val="1100"/>
              </a:lnSpc>
            </a:pPr>
            <a:r>
              <a:rPr lang="it-IT" sz="1200" dirty="0" smtClean="0">
                <a:solidFill>
                  <a:schemeClr val="bg1"/>
                </a:solidFill>
                <a:latin typeface="Garamond" pitchFamily="18" charset="0"/>
              </a:rPr>
              <a:t>Due sono i misteri principali: Unità e trinità di Dio </a:t>
            </a:r>
          </a:p>
          <a:p>
            <a:pPr>
              <a:lnSpc>
                <a:spcPts val="1100"/>
              </a:lnSpc>
            </a:pPr>
            <a:r>
              <a:rPr lang="it-IT" sz="1200" dirty="0" smtClean="0">
                <a:solidFill>
                  <a:schemeClr val="bg1"/>
                </a:solidFill>
                <a:latin typeface="Garamond" pitchFamily="18" charset="0"/>
              </a:rPr>
              <a:t>e poi incarnazione, passione morte e risurrezione di N. S. Gesù Cristo. </a:t>
            </a:r>
          </a:p>
          <a:p>
            <a:pPr>
              <a:lnSpc>
                <a:spcPts val="1100"/>
              </a:lnSpc>
            </a:pPr>
            <a:r>
              <a:rPr lang="it-IT" sz="1200" dirty="0" smtClean="0">
                <a:solidFill>
                  <a:schemeClr val="bg1"/>
                </a:solidFill>
                <a:latin typeface="Garamond" pitchFamily="18" charset="0"/>
              </a:rPr>
              <a:t>Giusto per ricordarci, perché in genere ce lo dimentichiamo che al centro della nostra fede c’è la Trinità! Vero?</a:t>
            </a:r>
          </a:p>
          <a:p>
            <a:pPr>
              <a:lnSpc>
                <a:spcPts val="1100"/>
              </a:lnSpc>
            </a:pPr>
            <a:r>
              <a:rPr lang="it-IT" sz="1200" dirty="0" smtClean="0">
                <a:solidFill>
                  <a:schemeClr val="bg1"/>
                </a:solidFill>
                <a:latin typeface="Garamond" pitchFamily="18" charset="0"/>
              </a:rPr>
              <a:t>Ora, se al centro della nostra fede c’è la Trinità mi immagino che al centro della nostra preghiera ci dovrebbe essere la Trinità, altrimenti le cose non sono coerenti. Al cristiano medio però se glielo chiedi ti dirà che la preghiera trinitaria per eccellenza è il Gloria al Padre ed al Figlio…</a:t>
            </a:r>
          </a:p>
          <a:p>
            <a:pPr>
              <a:lnSpc>
                <a:spcPts val="1100"/>
              </a:lnSpc>
            </a:pPr>
            <a:r>
              <a:rPr lang="it-IT" sz="1200" dirty="0" smtClean="0">
                <a:solidFill>
                  <a:schemeClr val="bg1"/>
                </a:solidFill>
                <a:latin typeface="Garamond" pitchFamily="18" charset="0"/>
              </a:rPr>
              <a:t>E così trovi il testimone di Geova di turno che ti dice: vedi che la Chiesa ti ha ingannato… se il Padre nostro è l’unica preghiera che ci ha insegnato Gesù, la preghiera per eccellenza, allora dovrebbe esserci la Trinità?! E dove sta?!?! Ed il cristiano medio, ma anche medio-alto come un allocco comincia a dire: Ma quando dici Padre hai detto tutti e tre… il che è assolutamente falso, perché il Padre è distinto dal Figlio e dallo Spirito Santo… poi vedi le persone che cominciano a ripetere il Padre nostro ed alla fine con faccia allibita dicono: eh sì, qui c’è solo il Padre!</a:t>
            </a:r>
          </a:p>
          <a:p>
            <a:pPr>
              <a:lnSpc>
                <a:spcPts val="1100"/>
              </a:lnSpc>
            </a:pPr>
            <a:r>
              <a:rPr lang="it-IT" sz="1200" dirty="0" smtClean="0">
                <a:solidFill>
                  <a:schemeClr val="bg1"/>
                </a:solidFill>
                <a:latin typeface="Garamond" pitchFamily="18" charset="0"/>
              </a:rPr>
              <a:t>La chiave di lettura sta tutta nel considerare che quando preghi il Padre nostro tu chi sei? Il Figlio!</a:t>
            </a:r>
          </a:p>
          <a:p>
            <a:pPr>
              <a:lnSpc>
                <a:spcPts val="1100"/>
              </a:lnSpc>
            </a:pPr>
            <a:r>
              <a:rPr lang="it-IT" sz="1200" dirty="0" smtClean="0">
                <a:solidFill>
                  <a:schemeClr val="bg1"/>
                </a:solidFill>
                <a:latin typeface="Garamond" pitchFamily="18" charset="0"/>
              </a:rPr>
              <a:t>E come fai tu a diventare il Figlio Gesù se non lo sei? Grazie allo Spirito Santo!!! ...capite?!?!</a:t>
            </a:r>
          </a:p>
        </p:txBody>
      </p:sp>
      <p:sp>
        <p:nvSpPr>
          <p:cNvPr id="7" name="Rettangolo 6"/>
          <p:cNvSpPr/>
          <p:nvPr/>
        </p:nvSpPr>
        <p:spPr>
          <a:xfrm>
            <a:off x="9972600" y="5646277"/>
            <a:ext cx="8906063" cy="1079783"/>
          </a:xfrm>
          <a:prstGeom prst="rect">
            <a:avLst/>
          </a:prstGeom>
        </p:spPr>
        <p:txBody>
          <a:bodyPr wrap="square">
            <a:spAutoFit/>
          </a:bodyPr>
          <a:lstStyle/>
          <a:p>
            <a:pPr>
              <a:lnSpc>
                <a:spcPts val="1100"/>
              </a:lnSpc>
            </a:pPr>
            <a:r>
              <a:rPr lang="it-IT" sz="1200" dirty="0" smtClean="0">
                <a:solidFill>
                  <a:schemeClr val="bg1"/>
                </a:solidFill>
                <a:latin typeface="Garamond" pitchFamily="18" charset="0"/>
              </a:rPr>
              <a:t>Se Gesù ci dice queste cose è perché ci ha visto in faccia. È bello che Gesù non ci dice quello che aveva da dire, quello che sentiva il bisogno di dire. Lui parla così in base a noi, lui parla in relazione a chi gli sta di fronte e non a sé!!! …e forse così dovremmo parlare e pregare anche noi: non in riferimento a noi ed ai nostri stati d’animo, ma in relazione a chi mi sta di fronte; nella preghiera Dio! Solo quando parto dal tu, riscopro il vero io… certo che poi condividerà tutto se stesso, ma partendo dalla mia disponibilità! Ecco perché nella preghiera più entri in ascolto, e più ricevi!</a:t>
            </a:r>
          </a:p>
          <a:p>
            <a:pPr>
              <a:lnSpc>
                <a:spcPts val="1100"/>
              </a:lnSpc>
            </a:pPr>
            <a:r>
              <a:rPr lang="it-IT" sz="1200" dirty="0" smtClean="0">
                <a:solidFill>
                  <a:schemeClr val="bg1"/>
                </a:solidFill>
                <a:latin typeface="Garamond" pitchFamily="18" charset="0"/>
              </a:rPr>
              <a:t>È l’esempio banale di tante preghiere fatte con “trasporto emotivo”... in cui non diamo la possibilità al Signore di dirci ciò che desidera, ma che sembrano farci stare bene, ci riscaldano... certo ci fanno ricordare la nostra storia ed esprimere il cuore... ma non permettono al Signore di donarci la sua Parola. Lo ripeto: la preghiera cristiana è diversa!!!</a:t>
            </a:r>
          </a:p>
        </p:txBody>
      </p:sp>
    </p:spTree>
    <p:extLst>
      <p:ext uri="{BB962C8B-B14F-4D97-AF65-F5344CB8AC3E}">
        <p14:creationId xmlns:p14="http://schemas.microsoft.com/office/powerpoint/2010/main" val="4016543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3034680" cy="1143000"/>
          </a:xfrm>
        </p:spPr>
        <p:txBody>
          <a:bodyPr>
            <a:normAutofit fontScale="90000"/>
          </a:bodyPr>
          <a:lstStyle/>
          <a:p>
            <a:r>
              <a:rPr lang="it-IT" b="1" dirty="0" smtClean="0">
                <a:solidFill>
                  <a:srgbClr val="FFFF00"/>
                </a:solidFill>
                <a:effectLst>
                  <a:outerShdw blurRad="38100" dist="38100" dir="2700000" algn="tl">
                    <a:srgbClr val="000000">
                      <a:alpha val="43137"/>
                    </a:srgbClr>
                  </a:outerShdw>
                </a:effectLst>
                <a:latin typeface="AR CENA" pitchFamily="2" charset="0"/>
              </a:rPr>
              <a:t>Icona della </a:t>
            </a:r>
            <a:br>
              <a:rPr lang="it-IT" b="1" dirty="0" smtClean="0">
                <a:solidFill>
                  <a:srgbClr val="FFFF00"/>
                </a:solidFill>
                <a:effectLst>
                  <a:outerShdw blurRad="38100" dist="38100" dir="2700000" algn="tl">
                    <a:srgbClr val="000000">
                      <a:alpha val="43137"/>
                    </a:srgbClr>
                  </a:outerShdw>
                </a:effectLst>
                <a:latin typeface="AR CENA" pitchFamily="2" charset="0"/>
              </a:rPr>
            </a:br>
            <a:r>
              <a:rPr lang="it-IT" b="1" dirty="0" smtClean="0">
                <a:solidFill>
                  <a:srgbClr val="FFFF00"/>
                </a:solidFill>
                <a:effectLst>
                  <a:outerShdw blurRad="38100" dist="38100" dir="2700000" algn="tl">
                    <a:srgbClr val="000000">
                      <a:alpha val="43137"/>
                    </a:srgbClr>
                  </a:outerShdw>
                </a:effectLst>
                <a:latin typeface="AR CENA" pitchFamily="2" charset="0"/>
              </a:rPr>
              <a:t>Trinità</a:t>
            </a:r>
            <a:endParaRPr lang="it-IT" b="1" dirty="0">
              <a:solidFill>
                <a:srgbClr val="FFFF00"/>
              </a:solidFill>
              <a:effectLst>
                <a:outerShdw blurRad="38100" dist="38100" dir="2700000" algn="tl">
                  <a:srgbClr val="000000">
                    <a:alpha val="43137"/>
                  </a:srgbClr>
                </a:outerShdw>
              </a:effectLst>
              <a:latin typeface="AR CENA" pitchFamily="2" charset="0"/>
            </a:endParaRPr>
          </a:p>
        </p:txBody>
      </p:sp>
      <p:sp>
        <p:nvSpPr>
          <p:cNvPr id="3" name="Segnaposto contenuto 2"/>
          <p:cNvSpPr>
            <a:spLocks noGrp="1"/>
          </p:cNvSpPr>
          <p:nvPr>
            <p:ph idx="1"/>
          </p:nvPr>
        </p:nvSpPr>
        <p:spPr>
          <a:xfrm>
            <a:off x="179512" y="1600200"/>
            <a:ext cx="3456384" cy="5067152"/>
          </a:xfrm>
        </p:spPr>
        <p:txBody>
          <a:bodyPr>
            <a:normAutofit fontScale="70000" lnSpcReduction="20000"/>
          </a:bodyPr>
          <a:lstStyle/>
          <a:p>
            <a:pPr marL="0" indent="0">
              <a:buNone/>
            </a:pPr>
            <a:endParaRPr lang="it-IT" dirty="0" smtClean="0">
              <a:solidFill>
                <a:schemeClr val="bg1"/>
              </a:solidFill>
            </a:endParaRPr>
          </a:p>
          <a:p>
            <a:pPr marL="0" indent="0">
              <a:buNone/>
            </a:pPr>
            <a:r>
              <a:rPr lang="it-IT" dirty="0" smtClean="0">
                <a:solidFill>
                  <a:schemeClr val="bg1"/>
                </a:solidFill>
              </a:rPr>
              <a:t>Dipinta da </a:t>
            </a:r>
            <a:r>
              <a:rPr lang="it-IT" dirty="0" err="1" smtClean="0">
                <a:solidFill>
                  <a:schemeClr val="bg1"/>
                </a:solidFill>
              </a:rPr>
              <a:t>Rublëv</a:t>
            </a:r>
            <a:r>
              <a:rPr lang="it-IT" dirty="0" smtClean="0">
                <a:solidFill>
                  <a:schemeClr val="bg1"/>
                </a:solidFill>
              </a:rPr>
              <a:t>  </a:t>
            </a:r>
          </a:p>
          <a:p>
            <a:pPr marL="0" indent="0">
              <a:buNone/>
            </a:pPr>
            <a:r>
              <a:rPr lang="it-IT" dirty="0" smtClean="0">
                <a:solidFill>
                  <a:schemeClr val="bg1"/>
                </a:solidFill>
              </a:rPr>
              <a:t>tra il </a:t>
            </a:r>
            <a:r>
              <a:rPr lang="it-IT" dirty="0">
                <a:solidFill>
                  <a:schemeClr val="bg1"/>
                </a:solidFill>
              </a:rPr>
              <a:t>1422 </a:t>
            </a:r>
            <a:r>
              <a:rPr lang="it-IT" dirty="0" smtClean="0">
                <a:solidFill>
                  <a:schemeClr val="bg1"/>
                </a:solidFill>
              </a:rPr>
              <a:t>ed il 1427 </a:t>
            </a:r>
          </a:p>
          <a:p>
            <a:pPr marL="0" indent="0">
              <a:buNone/>
            </a:pPr>
            <a:r>
              <a:rPr lang="it-IT" dirty="0" smtClean="0">
                <a:solidFill>
                  <a:schemeClr val="bg1"/>
                </a:solidFill>
              </a:rPr>
              <a:t>per </a:t>
            </a:r>
            <a:r>
              <a:rPr lang="it-IT" dirty="0">
                <a:solidFill>
                  <a:schemeClr val="bg1"/>
                </a:solidFill>
              </a:rPr>
              <a:t>la canonizzazione di Sergio di </a:t>
            </a:r>
            <a:r>
              <a:rPr lang="it-IT" dirty="0" err="1">
                <a:solidFill>
                  <a:schemeClr val="bg1"/>
                </a:solidFill>
              </a:rPr>
              <a:t>Radonez</a:t>
            </a:r>
            <a:r>
              <a:rPr lang="it-IT" dirty="0">
                <a:solidFill>
                  <a:schemeClr val="bg1"/>
                </a:solidFill>
              </a:rPr>
              <a:t>, fondatore del monastero dedicato alla SS. Trinità, </a:t>
            </a:r>
            <a:r>
              <a:rPr lang="it-IT" dirty="0" smtClean="0">
                <a:solidFill>
                  <a:schemeClr val="bg1"/>
                </a:solidFill>
              </a:rPr>
              <a:t>dove </a:t>
            </a:r>
            <a:r>
              <a:rPr lang="it-IT" dirty="0">
                <a:solidFill>
                  <a:schemeClr val="bg1"/>
                </a:solidFill>
              </a:rPr>
              <a:t>viveva</a:t>
            </a:r>
            <a:r>
              <a:rPr lang="it-IT" dirty="0" smtClean="0">
                <a:solidFill>
                  <a:schemeClr val="bg1"/>
                </a:solidFill>
              </a:rPr>
              <a:t>.</a:t>
            </a:r>
          </a:p>
          <a:p>
            <a:pPr marL="0" indent="0">
              <a:buNone/>
            </a:pPr>
            <a:endParaRPr lang="it-IT" dirty="0" smtClean="0">
              <a:solidFill>
                <a:schemeClr val="bg1"/>
              </a:solidFill>
            </a:endParaRPr>
          </a:p>
          <a:p>
            <a:pPr marL="0" indent="0">
              <a:buNone/>
            </a:pPr>
            <a:r>
              <a:rPr lang="it-IT" dirty="0" smtClean="0">
                <a:solidFill>
                  <a:schemeClr val="bg1"/>
                </a:solidFill>
              </a:rPr>
              <a:t>L’icona </a:t>
            </a:r>
            <a:r>
              <a:rPr lang="it-IT" dirty="0">
                <a:solidFill>
                  <a:schemeClr val="bg1"/>
                </a:solidFill>
              </a:rPr>
              <a:t>della SS</a:t>
            </a:r>
            <a:r>
              <a:rPr lang="it-IT" dirty="0" smtClean="0">
                <a:solidFill>
                  <a:schemeClr val="bg1"/>
                </a:solidFill>
              </a:rPr>
              <a:t>. Trinità </a:t>
            </a:r>
          </a:p>
          <a:p>
            <a:pPr marL="0" indent="0">
              <a:buNone/>
            </a:pPr>
            <a:r>
              <a:rPr lang="it-IT" dirty="0" smtClean="0">
                <a:solidFill>
                  <a:schemeClr val="bg1"/>
                </a:solidFill>
              </a:rPr>
              <a:t>è </a:t>
            </a:r>
            <a:r>
              <a:rPr lang="it-IT" dirty="0">
                <a:solidFill>
                  <a:schemeClr val="bg1"/>
                </a:solidFill>
              </a:rPr>
              <a:t>stata definita </a:t>
            </a:r>
            <a:endParaRPr lang="it-IT" dirty="0" smtClean="0">
              <a:solidFill>
                <a:schemeClr val="bg1"/>
              </a:solidFill>
            </a:endParaRPr>
          </a:p>
          <a:p>
            <a:pPr marL="0" indent="0">
              <a:buNone/>
            </a:pPr>
            <a:r>
              <a:rPr lang="it-IT" dirty="0" smtClean="0">
                <a:solidFill>
                  <a:schemeClr val="bg1"/>
                </a:solidFill>
              </a:rPr>
              <a:t>“</a:t>
            </a:r>
            <a:r>
              <a:rPr lang="it-IT" dirty="0">
                <a:solidFill>
                  <a:schemeClr val="bg1"/>
                </a:solidFill>
              </a:rPr>
              <a:t>l’icona delle icone” </a:t>
            </a:r>
            <a:endParaRPr lang="it-IT" dirty="0" smtClean="0">
              <a:solidFill>
                <a:schemeClr val="bg1"/>
              </a:solidFill>
            </a:endParaRPr>
          </a:p>
          <a:p>
            <a:pPr marL="0" indent="0">
              <a:buNone/>
            </a:pPr>
            <a:r>
              <a:rPr lang="it-IT" dirty="0" smtClean="0">
                <a:solidFill>
                  <a:schemeClr val="bg1"/>
                </a:solidFill>
              </a:rPr>
              <a:t>modello universale della rappresentazione </a:t>
            </a:r>
          </a:p>
          <a:p>
            <a:pPr marL="0" indent="0">
              <a:buNone/>
            </a:pPr>
            <a:r>
              <a:rPr lang="it-IT" dirty="0" smtClean="0">
                <a:solidFill>
                  <a:schemeClr val="bg1"/>
                </a:solidFill>
              </a:rPr>
              <a:t>della Trinità nel </a:t>
            </a:r>
            <a:r>
              <a:rPr lang="it-IT" dirty="0">
                <a:solidFill>
                  <a:schemeClr val="bg1"/>
                </a:solidFill>
              </a:rPr>
              <a:t>1551 dal Concilio dei Cento Capitoli.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33603"/>
            <a:ext cx="5207124" cy="653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28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
            <a:ext cx="4738489" cy="690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41146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3076</Words>
  <Application>Microsoft Office PowerPoint</Application>
  <PresentationFormat>Presentazione su schermo (4:3)</PresentationFormat>
  <Paragraphs>258</Paragraphs>
  <Slides>30</Slides>
  <Notes>30</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Icona della  Trinità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Chiesa</dc:creator>
  <cp:lastModifiedBy>Chiesa</cp:lastModifiedBy>
  <cp:revision>14</cp:revision>
  <dcterms:created xsi:type="dcterms:W3CDTF">2024-02-21T09:40:33Z</dcterms:created>
  <dcterms:modified xsi:type="dcterms:W3CDTF">2024-02-21T15:53:05Z</dcterms:modified>
</cp:coreProperties>
</file>